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sldIdLst>
    <p:sldId id="256" r:id="rId2"/>
    <p:sldId id="277" r:id="rId3"/>
    <p:sldId id="279" r:id="rId4"/>
    <p:sldId id="266" r:id="rId5"/>
    <p:sldId id="258" r:id="rId6"/>
    <p:sldId id="257" r:id="rId7"/>
    <p:sldId id="259" r:id="rId8"/>
    <p:sldId id="262" r:id="rId9"/>
    <p:sldId id="263" r:id="rId10"/>
    <p:sldId id="264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78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7" autoAdjust="0"/>
    <p:restoredTop sz="0" autoAdjust="0"/>
  </p:normalViewPr>
  <p:slideViewPr>
    <p:cSldViewPr snapToGrid="0">
      <p:cViewPr varScale="1">
        <p:scale>
          <a:sx n="87" d="100"/>
          <a:sy n="87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4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5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0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7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5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2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  <p:sldLayoutId id="2147483741" r:id="rId7"/>
    <p:sldLayoutId id="2147483742" r:id="rId8"/>
    <p:sldLayoutId id="2147483743" r:id="rId9"/>
    <p:sldLayoutId id="2147483745" r:id="rId10"/>
    <p:sldLayoutId id="214748374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8478CBB-F375-4294-8B51-900922846F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5D3A5B-8711-48A3-ABD6-39982B174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4109483"/>
            <a:ext cx="11391900" cy="2062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órny widok tła z kolorami">
            <a:extLst>
              <a:ext uri="{FF2B5EF4-FFF2-40B4-BE49-F238E27FC236}">
                <a16:creationId xmlns:a16="http://schemas.microsoft.com/office/drawing/2014/main" id="{D937ECF1-8B4D-75FF-1F7D-240FECD7D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38" r="1" b="19252"/>
          <a:stretch/>
        </p:blipFill>
        <p:spPr>
          <a:xfrm>
            <a:off x="1427897" y="0"/>
            <a:ext cx="9655392" cy="3483059"/>
          </a:xfrm>
          <a:prstGeom prst="rect">
            <a:avLst/>
          </a:prstGeom>
        </p:spPr>
      </p:pic>
      <p:pic>
        <p:nvPicPr>
          <p:cNvPr id="6" name="Obraz 5" descr="Zestawienie logotypów zawierające od lewej: znak Funduszy Europejskich z podpisem Fundusze Europejskie dla Małopolski, flaga Rzeczypospolitej Polskiej, flaga Unii Europejskiej z podpisem dofinansowane przez Unię Europejską oraz logotyp Województwa Małopolskiego." title="Zestawienie logotypó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22" y="6232386"/>
            <a:ext cx="6396355" cy="54864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61F785C-7566-5C2C-5735-F699CD3757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33" b="6542"/>
          <a:stretch/>
        </p:blipFill>
        <p:spPr>
          <a:xfrm>
            <a:off x="3322282" y="3714792"/>
            <a:ext cx="5866622" cy="20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4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E153D-6EB8-6126-714D-9AE4B48A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198884"/>
            <a:ext cx="9853116" cy="690446"/>
          </a:xfrm>
        </p:spPr>
        <p:txBody>
          <a:bodyPr>
            <a:noAutofit/>
          </a:bodyPr>
          <a:lstStyle/>
          <a:p>
            <a:pPr algn="ctr"/>
            <a:r>
              <a:rPr lang="pl-PL" u="sng" dirty="0">
                <a:solidFill>
                  <a:srgbClr val="00B050"/>
                </a:solidFill>
              </a:rPr>
              <a:t>Potencjalny montaż finansowy przedsięwzięcia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BD16DF7-80C4-1A4F-D4B8-E541E2B4C880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511CBBE-7B2E-D2C7-84B4-5801C8CB99A2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62" y="1133784"/>
            <a:ext cx="11005038" cy="57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5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u="sng" dirty="0">
                <a:solidFill>
                  <a:srgbClr val="00B050"/>
                </a:solidFill>
              </a:rPr>
              <a:t>Branże w jakich najczęściej działają PS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13713" y="2303060"/>
            <a:ext cx="6564574" cy="4137259"/>
          </a:xfrm>
        </p:spPr>
        <p:txBody>
          <a:bodyPr/>
          <a:lstStyle/>
          <a:p>
            <a:r>
              <a:rPr lang="pl-PL" dirty="0"/>
              <a:t>gastronomia </a:t>
            </a:r>
          </a:p>
          <a:p>
            <a:r>
              <a:rPr lang="pl-PL" dirty="0"/>
              <a:t>handel </a:t>
            </a:r>
          </a:p>
          <a:p>
            <a:r>
              <a:rPr lang="pl-PL" dirty="0"/>
              <a:t>usługi dla firm</a:t>
            </a:r>
          </a:p>
          <a:p>
            <a:r>
              <a:rPr lang="pl-PL" dirty="0"/>
              <a:t>zdrowie i uroda</a:t>
            </a:r>
          </a:p>
          <a:p>
            <a:r>
              <a:rPr lang="pl-PL" dirty="0"/>
              <a:t>rekreacja i turystyka </a:t>
            </a:r>
          </a:p>
          <a:p>
            <a:r>
              <a:rPr lang="pl-PL" dirty="0"/>
              <a:t>budownictwo</a:t>
            </a:r>
          </a:p>
          <a:p>
            <a:r>
              <a:rPr lang="pl-PL" dirty="0"/>
              <a:t>usługi komunalne</a:t>
            </a:r>
          </a:p>
          <a:p>
            <a:r>
              <a:rPr lang="pl-PL" dirty="0"/>
              <a:t>edukacja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93E9EAE-B012-7CF3-D75D-FFDDBCA3674A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48F68C9-79A8-2A83-99C8-CD29755F5828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11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74531" y="1248737"/>
            <a:ext cx="4295392" cy="16059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Spółdzielnia socjalna Nad Dłubią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69493" y="1986224"/>
            <a:ext cx="9457897" cy="4208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Spółdzielnia powołana przez Gminę Iwanowice i Fundację Małopolska Izba Samorządowa.</a:t>
            </a:r>
          </a:p>
          <a:p>
            <a:pPr marL="0" indent="0" algn="ctr">
              <a:buNone/>
            </a:pPr>
            <a:r>
              <a:rPr lang="pl-PL" dirty="0"/>
              <a:t>Świadczy usługi budowlane, utrzymania terenów zielonych, utrzymania czystości oraz asenizacyjne głównie na rzecz Gminy Iwanowice oraz jej mieszkańców. </a:t>
            </a:r>
          </a:p>
          <a:p>
            <a:pPr marL="0" indent="0" algn="ctr">
              <a:buNone/>
            </a:pPr>
            <a:r>
              <a:rPr lang="pl-PL" dirty="0"/>
              <a:t>Zatrudnia obecnie 9 osób.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2050" name="Picture 2" descr="Spółdzielnia Socjalna NAD DŁUBNIĄ rozpoczyna działalność – Urząd Gminy  Iwanow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0" y="378192"/>
            <a:ext cx="2412267" cy="24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783567F-4DAC-FB7A-3558-D50C826C0AC7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2CDC824-1C6B-5E71-3A00-BF73D7DE0331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63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Spółdzielnia socjalna </a:t>
            </a:r>
            <a:r>
              <a:rPr lang="pl-PL" dirty="0" err="1"/>
              <a:t>Kętucky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8299" y="3075478"/>
            <a:ext cx="9255369" cy="2068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Założona przez 5 bezrobotnych Pań. Prowadzi bar mleczny w Kętach, dodatkowo świadczy usługi cateringowe oraz dożywianie podopiecznych Ośrodka Pomocy Społecznej w Kętach. </a:t>
            </a:r>
          </a:p>
          <a:p>
            <a:pPr marL="0" indent="0" algn="ctr">
              <a:buNone/>
            </a:pPr>
            <a:r>
              <a:rPr lang="pl-PL" dirty="0"/>
              <a:t>Zatrudnia 5 osób.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2" descr="Brak dostępnego opisu zdjęc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4" y="64685"/>
            <a:ext cx="2048608" cy="20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2FEE509-016C-03F5-2994-955B8C732F03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07E0FF-037F-7706-6267-39B10FB5B718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82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Stowarzyszenie Zdrowo na Widelcu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2199" y="2260364"/>
            <a:ext cx="8915402" cy="315779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Stowarzyszenie przekształcone w przedsiębiorstwo społeczne. Prowadzi bar </a:t>
            </a:r>
            <a:br>
              <a:rPr lang="pl-PL" dirty="0"/>
            </a:br>
            <a:r>
              <a:rPr lang="pl-PL" dirty="0"/>
              <a:t>w ośrodku wczasowym. Dodatkowo świadczy usługi </a:t>
            </a:r>
            <a:r>
              <a:rPr lang="pl-PL" dirty="0" err="1"/>
              <a:t>kateringowe</a:t>
            </a:r>
            <a:r>
              <a:rPr lang="pl-PL" dirty="0"/>
              <a:t> i edukacyjne.</a:t>
            </a:r>
          </a:p>
          <a:p>
            <a:pPr marL="0" indent="0" algn="ctr">
              <a:buNone/>
            </a:pPr>
            <a:r>
              <a:rPr lang="pl-PL" dirty="0"/>
              <a:t> Zatrudnia obecnie 4 osoby. </a:t>
            </a: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7" y="685800"/>
            <a:ext cx="1773189" cy="15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1F06498B-2D28-52B9-2B66-168F4B2B3262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F061BCC-9480-3BB1-85B5-CCC1239A40F0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5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1470" y="1469627"/>
            <a:ext cx="9588208" cy="1354015"/>
          </a:xfrm>
        </p:spPr>
        <p:txBody>
          <a:bodyPr/>
          <a:lstStyle/>
          <a:p>
            <a:pPr algn="ctr"/>
            <a:r>
              <a:rPr lang="pl-PL" dirty="0"/>
              <a:t>                   </a:t>
            </a:r>
            <a:br>
              <a:rPr lang="pl-PL" dirty="0"/>
            </a:br>
            <a:r>
              <a:rPr lang="pl-PL" dirty="0"/>
              <a:t>                    </a:t>
            </a:r>
            <a:r>
              <a:rPr lang="pl-PL" dirty="0" err="1"/>
              <a:t>Baśniobór</a:t>
            </a:r>
            <a:r>
              <a:rPr lang="pl-PL" dirty="0"/>
              <a:t> Sp. z o.o.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033871"/>
            <a:ext cx="10515600" cy="2897432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Spółka z o.o. powołana przez osobę fizyczną. Prowadzi mini zoo z alpakami. Organizuje imprezy okolicznościowe głównie dla dzieci.</a:t>
            </a:r>
          </a:p>
          <a:p>
            <a:pPr marL="0" indent="0" algn="ctr">
              <a:buNone/>
            </a:pPr>
            <a:r>
              <a:rPr lang="pl-PL" dirty="0"/>
              <a:t>Zatrudnia obecnie 3 osoby. </a:t>
            </a:r>
          </a:p>
        </p:txBody>
      </p:sp>
      <p:pic>
        <p:nvPicPr>
          <p:cNvPr id="3074" name="Picture 2" descr="BasniBo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0" y="436263"/>
            <a:ext cx="2255471" cy="20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DCEEFD6-9B3E-A5F3-9C67-55682A5A223E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AB854D9-6274-55F1-B66B-FD9E0FC3706F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3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1025769"/>
            <a:ext cx="8788289" cy="12782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Linmarket</a:t>
            </a:r>
            <a:r>
              <a:rPr lang="pl-PL" dirty="0"/>
              <a:t> non profit Sp. z o.o.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altLang="pl-PL" dirty="0"/>
          </a:p>
          <a:p>
            <a:pPr marL="0" indent="0">
              <a:buNone/>
            </a:pPr>
            <a:endParaRPr lang="pl-PL" altLang="pl-PL" dirty="0"/>
          </a:p>
          <a:p>
            <a:pPr marL="0" indent="0" algn="ctr">
              <a:buNone/>
            </a:pPr>
            <a:r>
              <a:rPr lang="pl-PL" altLang="pl-PL" dirty="0"/>
              <a:t>Firma założona przez osobę ze znacznym stopniem niepełnosprawności.</a:t>
            </a:r>
          </a:p>
          <a:p>
            <a:pPr marL="0" indent="0" algn="ctr">
              <a:buNone/>
            </a:pPr>
            <a:r>
              <a:rPr lang="pl-PL" altLang="pl-PL" dirty="0"/>
              <a:t>Przedmiotem działalności jest sprzedaż sznurków, nici i lin z włókien naturalnych wykorzystywanych np. w rękodziele, </a:t>
            </a:r>
            <a:r>
              <a:rPr lang="pl-PL" altLang="pl-PL" dirty="0" err="1"/>
              <a:t>makramach</a:t>
            </a:r>
            <a:r>
              <a:rPr lang="pl-PL" altLang="pl-PL" dirty="0"/>
              <a:t>, dekoracjach i hobbystycznym rzemiośle. Produkty oferowane pod marką </a:t>
            </a:r>
            <a:r>
              <a:rPr lang="pl-PL" altLang="pl-PL" dirty="0" err="1"/>
              <a:t>handy</a:t>
            </a:r>
            <a:r>
              <a:rPr lang="pl-PL" altLang="pl-PL" dirty="0"/>
              <a:t>-art są sprzedawane odbiorcom głównie za pośrednictwem Allegro. </a:t>
            </a:r>
            <a:r>
              <a:rPr lang="pl-PL" dirty="0"/>
              <a:t>Miesięcznie wysyła około 2 tys. paczek. </a:t>
            </a:r>
          </a:p>
          <a:p>
            <a:pPr marL="0" indent="0" algn="ctr">
              <a:buNone/>
            </a:pPr>
            <a:r>
              <a:rPr lang="pl-PL" dirty="0"/>
              <a:t>Zatrudnia obecnie 5 osób.</a:t>
            </a:r>
          </a:p>
        </p:txBody>
      </p:sp>
      <p:sp>
        <p:nvSpPr>
          <p:cNvPr id="4" name="AutoShape 2" descr="data:image/jpeg;base64,/9j/4AAQSkZJRgABAQAAAQABAAD/2wBDABQODxIPDRQSEBIXFRQYHjIhHhwcHj0sLiQySUBMS0dARkVQWnNiUFVtVkVGZIhlbXd7gYKBTmCNl4x9lnN+gXz/2wBDARUXFx4aHjshITt8U0ZTfHx8fHx8fHx8fHx8fHx8fHx8fHx8fHx8fHx8fHx8fHx8fHx8fHx8fHx8fHx8fHx8fHz/wAARCAEYAZEDASIAAhEBAxEB/8QAGwABAAIDAQEAAAAAAAAAAAAAAAUGAgMEAQf/xAA3EAACAQMBBAcGBgIDAQAAAAAAAQIDBBEFBhIhMRM1QVFxcsEVIjI0YbEUM1JzgZEjoSQlgoP/xAAXAQEBAQEAAAAAAAAAAAAAAAAAAQID/8QAHREBAQACAwADAAAAAAAAAAAAAAEREgIhMUFCUf/aAAwDAQACEQMRAD8AuYAAAAAAAAAAAAAAAAAAAAAAAAAAAAAAAAAAAAAAAAAAAAAAAAAAAAAAAAAAAAAAAAAAAAAAAAAAAAAAAAAAAAAAAAAAAAAAAAAAAAADTdXELW3nWqfDBZeCN0vX6eoXDouk6cuceOcgTAPD0AAAAAAAAAAAAAAAAAAAAAAAAAAAAAAAAAAAAAAAAAAAAAAAAAAAAAAAAAAAAAA8bSTbeEjit9Ws7m4dClWTqLsw1k333yVbyMomkP8A7S386+4Fx17qi48pV9muuKXg/sWjXuqLjylX2Z64peD+zAs2t6nLTLeM4RUpzeFnkY6FqstTo1HUiozg0njkzh2w+Wt/M/Qw2O+G58Y+oFmAAAAAAAAAAAAAAAAAAAAAAAAAAAAAAAAAAAAAAAAAAAAAAAAAAAAAAAAAAHhWtU2ir2uoTo0YR3Kbw89pZj5/rfW1x5vQC51ayuNKnVSwp0s4/gpWkdaW/nX3LhR6gj+x6FP0jrS386+4Fx17qi48pV9mut6Xg/sy0a91RceUq+zXW9Lwf2YEtth8tb+Z+hr2O+G58Y+ps2w+Wt/M/Q17HfDc+MfUCzgAAAAAAAAAAAAAAAAAAAAAAAAAAAAAAAAAAAAAAAAAAAAAAAAAAAAAAAAAAfP9b62uPN6H0A+f631tceb0At1HqCP7HoU/SOs7bzr7lwo9QR/Y9Cn6R1pbedfcC4691RceUq+zXW9Lwf2ZaNe6ouPKVfZrrel4P7MCW2w+Wt/M/Qw2O+G58Y+pnth8tb+Z+hr2O+G58Y+oFnANNW5pUfjlx7gNwOP2jS7pGVO+pVJqKym+WS4qbR1AAigAAAAAAAAAAAAAAAAAAAAAAAAAAAAAAAAAAAAAAAAAAAAAAAAAAHz/AFvra483ofQD5/rfW1x5vQC3UeoI/sehT9I60t/3F9y4UeoI/sehT9I60t/3F9wLjr3VFx5Sr7M9b0vB/Zlo17qi48pV9met6Xg/swJbbD5a38z9DXsd8Nz4x9TZth8tb+Z+hr2O+G58Y+oE7eV+hp+78T5HBQt6lzJvPDtbNupP/Ml3I7bSKjbwx3GvI5+1z+zY/rZnSsIU5qW821yOwEzWtYAAjQAAAAAAAAAAAAAAAAAAAAAAAAAAAAAAAAAAAAAAAAAAAOarfUqc3F5bXcYe0aPdL+i4qZjsBx+0aPdL+h7Ro90v6GKm0dgOP2jR7pf0PaNHun/QxTaOspus6Vdz1SpOnRnOFR5UorKLP7Ro90/6C1Ci3ykv4GKbRh0UqGjOlP4oUsP+imaR1pb+dfcvN41KxrNcU4Mo2kdaW/7i+5Glx17qi48pV9mut6Xg/sy0a91RceUq+zXW9Lwf2YFg2jsK19a0+gW9Km28d5hs1p9exo1ZXEd1zawiYq1YUo703hHLV1CCi+jTb+owlsjn1Bp3GO5EjbrFCGe4i6NOdzWy+TeWyYSwkl2Gqzx77egAy2AAAAAAAAAAAAAAAAAAAAAAAAAAAAAAAAAAAAAAAAAAAAAOCtp7nUcoTST7zX7Nn+uJJguazrEZ7Nn+uI9mz/XEkwXappEZ7Nn+uI9mz/XEkwTarpEZ7Nn+uJ6tNnnjNYJIDamsaZUFK2lR7HHdK/p+zda2v41atSLpwllY5sswI05762/GWdShnd31jJDaNoFWxu+nrVIvdyoqJYQBpuLdV4breMcjmjpsc+9Js7wXKXjKwp0o0o7sIpIyPQRQAAAAAAAAAAAAAAAAAAAAAAAAAAAAAAAAAAAAAAAAAAAAAAAAAAAAAAAAAAAAAAAAAAAAAAAAAADw9AAAAAAAAAAAAAAAAAAAAAAAAAAAAAYVZOFKclzUWypaFqV1W1eMalaUo1M5TeVy7ALgAAAAAAAAAAAAAAAAAAAAAAAAARG0lzVttOboycZSljK5gS4IHZa6rXFrUVacp7suDk8sngAAAAAAAAAAAAAAAAAAAHh6cWo1JwhFQk1l9giW4dh6c1jOVSgnJ5aeDpBLkAAUAAAAAAAAAAGu4/IqeVlI2d66ofz9mXe4/IqeVnzu1uZ2lxGtSwpxzjIH0fJ6UF3eqXLdSNS4ku+OcI6bHX7y0qqNw5VIdqnzQF1Bptq9O5owrUpZjJZNwAGFSpGlCU5yUYxWW2VPUdpa9Wo6dn7kFw3u1gW8FB/F6sv8nS3WO/3sEjpm0taFSNO99+D4b/agLaDGE4zipReU+KaMgANdetChSlUqyUYRWW2VHUNo7m4qOFo3Sp54Y+JgXHJ6UDp9Vj/k37pdueJJaXtJVhUjSvffg3jf7UBbQYxkpxUotNNZTXaZAAa69aFvRlVqy3YxWWyoX+0V1c1HC1bpQzhY5sC5ZITavq2PnK50+qw/yb90vrxPbnV7m7tPw9w9/DypdoE1sh+RX8xZCt7IfkV/MWNgegq+02o3Vvd06dCrKnFRz7rxlk/p9aVexo1Z8ZSjlgdIOTUq07ewrVabxKMeDIPZnULm4ualOvVlUjjK3nnAFnPAG0llgD0jbi/e840uS7e85+luX729Ux/JrVjZNAiqN9UhLFT3l/tEnCanFSi8pkswsuWQB42ksvkiNPTwjbi/k5ONLgu80b9w+Oan+zWrF5JnJwanyh4nLvXPfU/2YVHVeOkcv/RZO0vLpJad8t/J1kHTdZR/xuePpyJa13+gj0ud76ksXjW4AGWwAAAAAAAAAAa7j8ip5WUDS7ZXeo0aMvhk8vwXEv8AcfkVPKykbO9c0P5+zAvFKlCjBQpxUYrsSIDamwpO1VzCKjOLw2u1FiIjaVf9TU8UBxbI1pSo1qLeVF5X0LIVfY/4rjwRaAK9tZdSpW1OhF46R5l9UaNmdLpzp/i68VJt4gny8RthSk1Qq9izE7dl7qFXTlRylOm8NfQCZ3Y7u7urHdgqu1Gm06CjdUYqKk8TS5eJayA2suYRs40M5nKWcdyA2bLXLrae6c3l0nheBOFZ2P8Ay7nxj6lmAre111KNOlbxeFL3pfU92Z0yl+H/ABVaClOT93PYjk2v+co+T1ZOaB1TQ8oEi4prDSa7ip7UaZTobt1RioqTxJLvLaQu1fVP/wBF6gebLXUq+nuE3l0nj+CbK3sd+TceZfYsgFZ2uupRjStovhL3pGzZnTKcbZXdWKlOfw57Ec+19GSq0KyXutNMkdmruFbToUk1v08poCYcU1hpNdxU9qNNp27jc0IqMZvEkuWS2la2tuodDTtotOe9vP6ID3ZD8iv5iyEBslRlCxnUksb8+HgT4FO2s6xh5CyaR1Xb+Qre1sWtQpvHBw9SxaNOM9Kt3F5xHDAa11VceUruyXz9Tylg12pGGk1954ysL+yv7JfP1PIBcTk1Co4UMLnLgdZxalFulFrsZZ6zy8aLC3VRupNZS4JEmkksYOHTai3HB885O4X044w4dQt47nSRWGueBplRuMoPs5G2/qKNBx7ZHNpn5kvAvwz9kmceo1HCiop4cjsI/VOVP+ST1rl4x0+3jPNSazjkSKSXI5dO+WXizqF9OM6Dg1T4YeJIEfqnww8RPTl426d8t/J1nJp3y38nWL6s8AARQAAAAAAAAAAa66zQqeVlJ2ejL21R4PhnP04MvLNVO2o0qjnCnGM5c2kBuInaRN6TUws4aJYxnCM4OM0pRfNMCs7Hp/8AIeOHBZLQaqNClQju0oKC7kbQOW/s4X1rOjU7eT7mUuvbXuj3O8t6GOU48mX08nCM1icVJfVAUt7TX+5u5jn9W6R9VXV0p3VRTnFc5vkXz2dZ729+HhnwN3Q0+jdPcjuPmscAK9sen0Vw8cG16llNdKjToQ3aUFCPcjYBUtr0/wAXReOG56k5oKa0mhlY907K1vSrpKtTjNLllGyMVFJRWEuSQHpC7VJvSeCziovUmjCpCNSDjOKlF80wK9sen+HuHjg5L7FkNdKjToQ3aUFCPcjYBy6hZU761lRqdvJ9zKXXtr7R7neW/DHKceTL8YzhGaxOKkvqgKVLaTUJU93pIpvtUVkwsNLu9VuOkq7yg3mVSXb4FxVhaqW8qEM+BvUVFYikl9AMbejC3oQpU1iMFhGwACI1/S3qFspUvzafFfX6FYtdRvdJnKlHMV2wmi/Gmta0K/5tKM/FAUS+1O71FrpZZjHjuxXBEjsl8/U8pN6pa0KGlXHRUow93sRB7JfP1PKBcTCpBVIOMuTRmAIarQqW9TKzjsaM1f1lHGU/rglWk+aya3QpN53Eayxr+IiTq125PMsc/odOmfmT8CRUIpYSWBCEYcIpLwG3ROPeXpwaonuwfiSBjKEZrEllGZ01ZmObTl/xl4s6zyMVFYSwj0EmA4NT+GHidx5KEZrEkmizosy5tOWLb+TrMUlFYSwjIhOgABQAAAAAAAAAAAAAAAAAAAAAAAAAAAAAAAAAAAAAAAAAAAABqr0oV6U6VRZhJYZx6dpFvp05ypZcpdr7ESIAAADw9AAAAAAAAAAAAAAAAAAAAAAAAAAAAAAAAAAwqVI0o5lyzg8lWjGcYPnLkeV4dJFLGVlZNUKM1OMp8Wnz+gHS2km3yRjTqKpHeiY1oylDdhzb4mNKE4VJZxuvu7wM51VBqOHJvjhGcZbyTNNeG817jfc08YM6W8qa3/iA8dfElFwksvCNpzx33WcpwfcuPJHQBhUqdHHecW19BCe+s7rXiKsXKnJLm0ewWIpPuAxlWSk0ouTXPHYZRkpxUo8makp0pzxDeUnlYZnRg4QxLnzYGbeE33GCrQzFZ+LkZnL0NRKTS4xfu/XtA6YTU02ux4MnyMKUNynGL7EZPkBrVdOag4STfebJSUYtvkjRR399ynBqT7c8jOvGc4qMMcXxbAyhUVSKlHkzydVQko4cn3IxpQnCct7G6+PDvPK8N5p7jb7GngDcnlJ955Camso8pqSgt/n2nlGLjDD55A86bMnFQk8PGUbJSUU2+CRyuO5VbnGXvS4NSwjfVg505RXNoBGspNLdks8m+0ynNQSb7Xg0pVJVIvDik/eyzOtFygt1ZaaePBgZ7631HtayZGmKlOtvuO6ksG4DXOqoz3d2UnjPAyjNTipR4p8jTVpTlVlKLa91I2047sEt3GFyAxhWU3whLGcZ7DOU1BJs5qUejmlOMk3J4e9w5m64pupT3V3gZxmpNpdnaN9b+724yYUYuC3GuC5PvG6+ncuzdwBtAAAAAAAAAAAAAAAAAAAAAAAAAAAAAAAB4egAAAB4egAAAAAAAAAAAAAAHmAegDw9AAAAAAAPMcT0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993775" y="576507"/>
            <a:ext cx="293931" cy="2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jpeg;base64,/9j/4AAQSkZJRgABAQAAAQABAAD/2wBDABQODxIPDRQSEBIXFRQYHjIhHhwcHj0sLiQySUBMS0dARkVQWnNiUFVtVkVGZIhlbXd7gYKBTmCNl4x9lnN+gXz/2wBDARUXFx4aHjshITt8U0ZTfHx8fHx8fHx8fHx8fHx8fHx8fHx8fHx8fHx8fHx8fHx8fHx8fHx8fHx8fHx8fHx8fHz/wAARCAEYAZEDASIAAhEBAxEB/8QAGwABAAIDAQEAAAAAAAAAAAAAAAUGAgMEAQf/xAA3EAACAQMBBAcGBgIDAQAAAAAAAQIDBBEFBhIhMRM1QVFxcsEVIjI0YbEUM1JzgZEjoSQlgoP/xAAXAQEBAQEAAAAAAAAAAAAAAAAAAQID/8QAHREBAQACAwADAAAAAAAAAAAAAAEREgIhMUFCUf/aAAwDAQACEQMRAD8AuYAAAAAAAAAAAAAAAAAAAAAAAAAAAAAAAAAAAAAAAAAAAAAAAAAAAAAAAAAAAAAAAAAAAAAAAAAAAAAAAAAAAAAAAAAAAAAAAAAAAAADTdXELW3nWqfDBZeCN0vX6eoXDouk6cuceOcgTAPD0AAAAAAAAAAAAAAAAAAAAAAAAAAAAAAAAAAAAAAAAAAAAAAAAAAAAAAAAAAAAAA8bSTbeEjit9Ws7m4dClWTqLsw1k333yVbyMomkP8A7S386+4Fx17qi48pV9muuKXg/sWjXuqLjylX2Z64peD+zAs2t6nLTLeM4RUpzeFnkY6FqstTo1HUiozg0njkzh2w+Wt/M/Qw2O+G58Y+oFmAAAAAAAAAAAAAAAAAAAAAAAAAAAAAAAAAAAAAAAAAAAAAAAAAAAAAAAAAAHhWtU2ir2uoTo0YR3Kbw89pZj5/rfW1x5vQC51ayuNKnVSwp0s4/gpWkdaW/nX3LhR6gj+x6FP0jrS386+4Fx17qi48pV9mut6Xg/sy0a91RceUq+zXW9Lwf2YEtth8tb+Z+hr2O+G58Y+ps2w+Wt/M/Q17HfDc+MfUCzgAAAAAAAAAAAAAAAAAAAAAAAAAAAAAAAAAAAAAAAAAAAAAAAAAAAAAAAAAAfP9b62uPN6H0A+f631tceb0At1HqCP7HoU/SOs7bzr7lwo9QR/Y9Cn6R1pbedfcC4691RceUq+zXW9Lwf2ZaNe6ouPKVfZrrel4P7MCW2w+Wt/M/Qw2O+G58Y+pnth8tb+Z+hr2O+G58Y+oFnANNW5pUfjlx7gNwOP2jS7pGVO+pVJqKym+WS4qbR1AAigAAAAAAAAAAAAAAAAAAAAAAAAAAAAAAAAAAAAAAAAAAAAAAAAAAHz/AFvra483ofQD5/rfW1x5vQC3UeoI/sehT9I60t/3F9y4UeoI/sehT9I60t/3F9wLjr3VFx5Sr7M9b0vB/Zlo17qi48pV9met6Xg/swJbbD5a38z9DXsd8Nz4x9TZth8tb+Z+hr2O+G58Y+oE7eV+hp+78T5HBQt6lzJvPDtbNupP/Ml3I7bSKjbwx3GvI5+1z+zY/rZnSsIU5qW821yOwEzWtYAAjQAAAAAAAAAAAAAAAAAAAAAAAAAAAAAAAAAAAAAAAAAAAOarfUqc3F5bXcYe0aPdL+i4qZjsBx+0aPdL+h7Ro90v6GKm0dgOP2jR7pf0PaNHun/QxTaOspus6Vdz1SpOnRnOFR5UorKLP7Ro90/6C1Ci3ykv4GKbRh0UqGjOlP4oUsP+imaR1pb+dfcvN41KxrNcU4Mo2kdaW/7i+5Glx17qi48pV9mut6Xg/sy0a91RceUq+zXW9Lwf2YFg2jsK19a0+gW9Km28d5hs1p9exo1ZXEd1zawiYq1YUo703hHLV1CCi+jTb+owlsjn1Bp3GO5EjbrFCGe4i6NOdzWy+TeWyYSwkl2Gqzx77egAy2AAAAAAAAAAAAAAAAAAAAAAAAAAAAAAAAAAAAAAAAAAAAAOCtp7nUcoTST7zX7Nn+uJJguazrEZ7Nn+uI9mz/XEkwXappEZ7Nn+uI9mz/XEkwTarpEZ7Nn+uJ6tNnnjNYJIDamsaZUFK2lR7HHdK/p+zda2v41atSLpwllY5sswI05762/GWdShnd31jJDaNoFWxu+nrVIvdyoqJYQBpuLdV4breMcjmjpsc+9Js7wXKXjKwp0o0o7sIpIyPQRQAAAAAAAAAAAAAAAAAAAAAAAAAAAAAAAAAAAAAAAAAAAAAAAAAAAAAAAAAAAAAAAAAAAAAAAAAADw9AAAAAAAAAAAAAAAAAAAAAAAAAAAAAYVZOFKclzUWypaFqV1W1eMalaUo1M5TeVy7ALgAAAAAAAAAAAAAAAAAAAAAAAAARG0lzVttOboycZSljK5gS4IHZa6rXFrUVacp7suDk8sngAAAAAAAAAAAAAAAAAAAHh6cWo1JwhFQk1l9giW4dh6c1jOVSgnJ5aeDpBLkAAUAAAAAAAAAAGu4/IqeVlI2d66ofz9mXe4/IqeVnzu1uZ2lxGtSwpxzjIH0fJ6UF3eqXLdSNS4ku+OcI6bHX7y0qqNw5VIdqnzQF1Bptq9O5owrUpZjJZNwAGFSpGlCU5yUYxWW2VPUdpa9Wo6dn7kFw3u1gW8FB/F6sv8nS3WO/3sEjpm0taFSNO99+D4b/agLaDGE4zipReU+KaMgANdetChSlUqyUYRWW2VHUNo7m4qOFo3Sp54Y+JgXHJ6UDp9Vj/k37pdueJJaXtJVhUjSvffg3jf7UBbQYxkpxUotNNZTXaZAAa69aFvRlVqy3YxWWyoX+0V1c1HC1bpQzhY5sC5ZITavq2PnK50+qw/yb90vrxPbnV7m7tPw9w9/DypdoE1sh+RX8xZCt7IfkV/MWNgegq+02o3Vvd06dCrKnFRz7rxlk/p9aVexo1Z8ZSjlgdIOTUq07ewrVabxKMeDIPZnULm4ualOvVlUjjK3nnAFnPAG0llgD0jbi/e840uS7e85+luX729Ux/JrVjZNAiqN9UhLFT3l/tEnCanFSi8pkswsuWQB42ksvkiNPTwjbi/k5ONLgu80b9w+Oan+zWrF5JnJwanyh4nLvXPfU/2YVHVeOkcv/RZO0vLpJad8t/J1kHTdZR/xuePpyJa13+gj0ud76ksXjW4AGWwAAAAAAAAAAa7j8ip5WUDS7ZXeo0aMvhk8vwXEv8AcfkVPKykbO9c0P5+zAvFKlCjBQpxUYrsSIDamwpO1VzCKjOLw2u1FiIjaVf9TU8UBxbI1pSo1qLeVF5X0LIVfY/4rjwRaAK9tZdSpW1OhF46R5l9UaNmdLpzp/i68VJt4gny8RthSk1Qq9izE7dl7qFXTlRylOm8NfQCZ3Y7u7urHdgqu1Gm06CjdUYqKk8TS5eJayA2suYRs40M5nKWcdyA2bLXLrae6c3l0nheBOFZ2P8Ay7nxj6lmAre111KNOlbxeFL3pfU92Z0yl+H/ABVaClOT93PYjk2v+co+T1ZOaB1TQ8oEi4prDSa7ip7UaZTobt1RioqTxJLvLaQu1fVP/wBF6gebLXUq+nuE3l0nj+CbK3sd+TceZfYsgFZ2uupRjStovhL3pGzZnTKcbZXdWKlOfw57Ec+19GSq0KyXutNMkdmruFbToUk1v08poCYcU1hpNdxU9qNNp27jc0IqMZvEkuWS2la2tuodDTtotOe9vP6ID3ZD8iv5iyEBslRlCxnUksb8+HgT4FO2s6xh5CyaR1Xb+Qre1sWtQpvHBw9SxaNOM9Kt3F5xHDAa11VceUruyXz9Tylg12pGGk1954ysL+yv7JfP1PIBcTk1Co4UMLnLgdZxalFulFrsZZ6zy8aLC3VRupNZS4JEmkksYOHTai3HB885O4X044w4dQt47nSRWGueBplRuMoPs5G2/qKNBx7ZHNpn5kvAvwz9kmceo1HCiop4cjsI/VOVP+ST1rl4x0+3jPNSazjkSKSXI5dO+WXizqF9OM6Dg1T4YeJIEfqnww8RPTl426d8t/J1nJp3y38nWL6s8AARQAAAAAAAAAAa66zQqeVlJ2ejL21R4PhnP04MvLNVO2o0qjnCnGM5c2kBuInaRN6TUws4aJYxnCM4OM0pRfNMCs7Hp/8AIeOHBZLQaqNClQju0oKC7kbQOW/s4X1rOjU7eT7mUuvbXuj3O8t6GOU48mX08nCM1icVJfVAUt7TX+5u5jn9W6R9VXV0p3VRTnFc5vkXz2dZ729+HhnwN3Q0+jdPcjuPmscAK9sen0Vw8cG16llNdKjToQ3aUFCPcjYBUtr0/wAXReOG56k5oKa0mhlY907K1vSrpKtTjNLllGyMVFJRWEuSQHpC7VJvSeCziovUmjCpCNSDjOKlF80wK9sen+HuHjg5L7FkNdKjToQ3aUFCPcjYBy6hZU761lRqdvJ9zKXXtr7R7neW/DHKceTL8YzhGaxOKkvqgKVLaTUJU93pIpvtUVkwsNLu9VuOkq7yg3mVSXb4FxVhaqW8qEM+BvUVFYikl9AMbejC3oQpU1iMFhGwACI1/S3qFspUvzafFfX6FYtdRvdJnKlHMV2wmi/Gmta0K/5tKM/FAUS+1O71FrpZZjHjuxXBEjsl8/U8pN6pa0KGlXHRUow93sRB7JfP1PKBcTCpBVIOMuTRmAIarQqW9TKzjsaM1f1lHGU/rglWk+aya3QpN53Eayxr+IiTq125PMsc/odOmfmT8CRUIpYSWBCEYcIpLwG3ROPeXpwaonuwfiSBjKEZrEllGZ01ZmObTl/xl4s6zyMVFYSwj0EmA4NT+GHidx5KEZrEkmizosy5tOWLb+TrMUlFYSwjIhOgABQAAAAAAAAAAAAAAAAAAAAAAAAAAAAAAAAAAAAAAAAAAAABqr0oV6U6VRZhJYZx6dpFvp05ypZcpdr7ESIAAADw9AAAAAAAAAAAAAAAAAAAAAAAAAAAAAAAAAAwqVI0o5lyzg8lWjGcYPnLkeV4dJFLGVlZNUKM1OMp8Wnz+gHS2km3yRjTqKpHeiY1oylDdhzb4mNKE4VJZxuvu7wM51VBqOHJvjhGcZbyTNNeG817jfc08YM6W8qa3/iA8dfElFwksvCNpzx33WcpwfcuPJHQBhUqdHHecW19BCe+s7rXiKsXKnJLm0ewWIpPuAxlWSk0ouTXPHYZRkpxUo8makp0pzxDeUnlYZnRg4QxLnzYGbeE33GCrQzFZ+LkZnL0NRKTS4xfu/XtA6YTU02ux4MnyMKUNynGL7EZPkBrVdOag4STfebJSUYtvkjRR399ynBqT7c8jOvGc4qMMcXxbAyhUVSKlHkzydVQko4cn3IxpQnCct7G6+PDvPK8N5p7jb7GngDcnlJ955Camso8pqSgt/n2nlGLjDD55A86bMnFQk8PGUbJSUU2+CRyuO5VbnGXvS4NSwjfVg505RXNoBGspNLdks8m+0ynNQSb7Xg0pVJVIvDik/eyzOtFygt1ZaaePBgZ7631HtayZGmKlOtvuO6ksG4DXOqoz3d2UnjPAyjNTipR4p8jTVpTlVlKLa91I2047sEt3GFyAxhWU3whLGcZ7DOU1BJs5qUejmlOMk3J4e9w5m64pupT3V3gZxmpNpdnaN9b+724yYUYuC3GuC5PvG6+ncuzdwBtAAAAAAAAAAAAAAAAAAAAAAAAAAAAAAAB4egAAAB4egAAAAAAAAAAAAAAHmAegDw9AAAAAAAPMcT0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2142636" y="11977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Handy Art | Kluc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Handy Art | Kluc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8" name="Picture 12" descr="Brak dostępnego opisu zdjęci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39" y="-27533"/>
            <a:ext cx="2138791" cy="21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79E6955-B4E7-6C81-BB67-D444298DF133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4371A39-9C9F-00D4-04E9-AD9DEB205B80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03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1025769"/>
            <a:ext cx="8788289" cy="12782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Spółdzielnia Socjalna Albert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8300" y="2659224"/>
            <a:ext cx="8915402" cy="3535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Spółdzielnia została założona przez dwie fundacje. Zatrudnia niepełnosprawnych absolwentów warsztatów terapii zajęciowej. Prowadzi działalność z zakresu profesjonalnego niszczenia dokumentów. </a:t>
            </a:r>
          </a:p>
          <a:p>
            <a:pPr marL="0" indent="0" algn="ctr">
              <a:buNone/>
            </a:pPr>
            <a:r>
              <a:rPr lang="pl-PL" dirty="0"/>
              <a:t>Zatrudnia obecnie 5 osób. </a:t>
            </a:r>
          </a:p>
        </p:txBody>
      </p:sp>
      <p:sp>
        <p:nvSpPr>
          <p:cNvPr id="4" name="AutoShape 2" descr="data:image/jpeg;base64,/9j/4AAQSkZJRgABAQAAAQABAAD/2wBDABQODxIPDRQSEBIXFRQYHjIhHhwcHj0sLiQySUBMS0dARkVQWnNiUFVtVkVGZIhlbXd7gYKBTmCNl4x9lnN+gXz/2wBDARUXFx4aHjshITt8U0ZTfHx8fHx8fHx8fHx8fHx8fHx8fHx8fHx8fHx8fHx8fHx8fHx8fHx8fHx8fHx8fHx8fHz/wAARCAEYAZEDASIAAhEBAxEB/8QAGwABAAIDAQEAAAAAAAAAAAAAAAUGAgMEAQf/xAA3EAACAQMBBAcGBgIDAQAAAAAAAQIDBBEFBhIhMRM1QVFxcsEVIjI0YbEUM1JzgZEjoSQlgoP/xAAXAQEBAQEAAAAAAAAAAAAAAAAAAQID/8QAHREBAQACAwADAAAAAAAAAAAAAAEREgIhMUFCUf/aAAwDAQACEQMRAD8AuYAAAAAAAAAAAAAAAAAAAAAAAAAAAAAAAAAAAAAAAAAAAAAAAAAAAAAAAAAAAAAAAAAAAAAAAAAAAAAAAAAAAAAAAAAAAAAAAAAAAAADTdXELW3nWqfDBZeCN0vX6eoXDouk6cuceOcgTAPD0AAAAAAAAAAAAAAAAAAAAAAAAAAAAAAAAAAAAAAAAAAAAAAAAAAAAAAAAAAAAAA8bSTbeEjit9Ws7m4dClWTqLsw1k333yVbyMomkP8A7S386+4Fx17qi48pV9muuKXg/sWjXuqLjylX2Z64peD+zAs2t6nLTLeM4RUpzeFnkY6FqstTo1HUiozg0njkzh2w+Wt/M/Qw2O+G58Y+oFmAAAAAAAAAAAAAAAAAAAAAAAAAAAAAAAAAAAAAAAAAAAAAAAAAAAAAAAAAAHhWtU2ir2uoTo0YR3Kbw89pZj5/rfW1x5vQC51ayuNKnVSwp0s4/gpWkdaW/nX3LhR6gj+x6FP0jrS386+4Fx17qi48pV9mut6Xg/sy0a91RceUq+zXW9Lwf2YEtth8tb+Z+hr2O+G58Y+ps2w+Wt/M/Q17HfDc+MfUCzgAAAAAAAAAAAAAAAAAAAAAAAAAAAAAAAAAAAAAAAAAAAAAAAAAAAAAAAAAAfP9b62uPN6H0A+f631tceb0At1HqCP7HoU/SOs7bzr7lwo9QR/Y9Cn6R1pbedfcC4691RceUq+zXW9Lwf2ZaNe6ouPKVfZrrel4P7MCW2w+Wt/M/Qw2O+G58Y+pnth8tb+Z+hr2O+G58Y+oFnANNW5pUfjlx7gNwOP2jS7pGVO+pVJqKym+WS4qbR1AAigAAAAAAAAAAAAAAAAAAAAAAAAAAAAAAAAAAAAAAAAAAAAAAAAAAHz/AFvra483ofQD5/rfW1x5vQC3UeoI/sehT9I60t/3F9y4UeoI/sehT9I60t/3F9wLjr3VFx5Sr7M9b0vB/Zlo17qi48pV9met6Xg/swJbbD5a38z9DXsd8Nz4x9TZth8tb+Z+hr2O+G58Y+oE7eV+hp+78T5HBQt6lzJvPDtbNupP/Ml3I7bSKjbwx3GvI5+1z+zY/rZnSsIU5qW821yOwEzWtYAAjQAAAAAAAAAAAAAAAAAAAAAAAAAAAAAAAAAAAAAAAAAAAOarfUqc3F5bXcYe0aPdL+i4qZjsBx+0aPdL+h7Ro90v6GKm0dgOP2jR7pf0PaNHun/QxTaOspus6Vdz1SpOnRnOFR5UorKLP7Ro90/6C1Ci3ykv4GKbRh0UqGjOlP4oUsP+imaR1pb+dfcvN41KxrNcU4Mo2kdaW/7i+5Glx17qi48pV9mut6Xg/sy0a91RceUq+zXW9Lwf2YFg2jsK19a0+gW9Km28d5hs1p9exo1ZXEd1zawiYq1YUo703hHLV1CCi+jTb+owlsjn1Bp3GO5EjbrFCGe4i6NOdzWy+TeWyYSwkl2Gqzx77egAy2AAAAAAAAAAAAAAAAAAAAAAAAAAAAAAAAAAAAAAAAAAAAAOCtp7nUcoTST7zX7Nn+uJJguazrEZ7Nn+uI9mz/XEkwXappEZ7Nn+uI9mz/XEkwTarpEZ7Nn+uJ6tNnnjNYJIDamsaZUFK2lR7HHdK/p+zda2v41atSLpwllY5sswI05762/GWdShnd31jJDaNoFWxu+nrVIvdyoqJYQBpuLdV4breMcjmjpsc+9Js7wXKXjKwp0o0o7sIpIyPQRQAAAAAAAAAAAAAAAAAAAAAAAAAAAAAAAAAAAAAAAAAAAAAAAAAAAAAAAAAAAAAAAAAAAAAAAAAADw9AAAAAAAAAAAAAAAAAAAAAAAAAAAAAYVZOFKclzUWypaFqV1W1eMalaUo1M5TeVy7ALgAAAAAAAAAAAAAAAAAAAAAAAAARG0lzVttOboycZSljK5gS4IHZa6rXFrUVacp7suDk8sngAAAAAAAAAAAAAAAAAAAHh6cWo1JwhFQk1l9giW4dh6c1jOVSgnJ5aeDpBLkAAUAAAAAAAAAAGu4/IqeVlI2d66ofz9mXe4/IqeVnzu1uZ2lxGtSwpxzjIH0fJ6UF3eqXLdSNS4ku+OcI6bHX7y0qqNw5VIdqnzQF1Bptq9O5owrUpZjJZNwAGFSpGlCU5yUYxWW2VPUdpa9Wo6dn7kFw3u1gW8FB/F6sv8nS3WO/3sEjpm0taFSNO99+D4b/agLaDGE4zipReU+KaMgANdetChSlUqyUYRWW2VHUNo7m4qOFo3Sp54Y+JgXHJ6UDp9Vj/k37pdueJJaXtJVhUjSvffg3jf7UBbQYxkpxUotNNZTXaZAAa69aFvRlVqy3YxWWyoX+0V1c1HC1bpQzhY5sC5ZITavq2PnK50+qw/yb90vrxPbnV7m7tPw9w9/DypdoE1sh+RX8xZCt7IfkV/MWNgegq+02o3Vvd06dCrKnFRz7rxlk/p9aVexo1Z8ZSjlgdIOTUq07ewrVabxKMeDIPZnULm4ualOvVlUjjK3nnAFnPAG0llgD0jbi/e840uS7e85+luX729Ux/JrVjZNAiqN9UhLFT3l/tEnCanFSi8pkswsuWQB42ksvkiNPTwjbi/k5ONLgu80b9w+Oan+zWrF5JnJwanyh4nLvXPfU/2YVHVeOkcv/RZO0vLpJad8t/J1kHTdZR/xuePpyJa13+gj0ud76ksXjW4AGWwAAAAAAAAAAa7j8ip5WUDS7ZXeo0aMvhk8vwXEv8AcfkVPKykbO9c0P5+zAvFKlCjBQpxUYrsSIDamwpO1VzCKjOLw2u1FiIjaVf9TU8UBxbI1pSo1qLeVF5X0LIVfY/4rjwRaAK9tZdSpW1OhF46R5l9UaNmdLpzp/i68VJt4gny8RthSk1Qq9izE7dl7qFXTlRylOm8NfQCZ3Y7u7urHdgqu1Gm06CjdUYqKk8TS5eJayA2suYRs40M5nKWcdyA2bLXLrae6c3l0nheBOFZ2P8Ay7nxj6lmAre111KNOlbxeFL3pfU92Z0yl+H/ABVaClOT93PYjk2v+co+T1ZOaB1TQ8oEi4prDSa7ip7UaZTobt1RioqTxJLvLaQu1fVP/wBF6gebLXUq+nuE3l0nj+CbK3sd+TceZfYsgFZ2uupRjStovhL3pGzZnTKcbZXdWKlOfw57Ec+19GSq0KyXutNMkdmruFbToUk1v08poCYcU1hpNdxU9qNNp27jc0IqMZvEkuWS2la2tuodDTtotOe9vP6ID3ZD8iv5iyEBslRlCxnUksb8+HgT4FO2s6xh5CyaR1Xb+Qre1sWtQpvHBw9SxaNOM9Kt3F5xHDAa11VceUruyXz9Tylg12pGGk1954ysL+yv7JfP1PIBcTk1Co4UMLnLgdZxalFulFrsZZ6zy8aLC3VRupNZS4JEmkksYOHTai3HB885O4X044w4dQt47nSRWGueBplRuMoPs5G2/qKNBx7ZHNpn5kvAvwz9kmceo1HCiop4cjsI/VOVP+ST1rl4x0+3jPNSazjkSKSXI5dO+WXizqF9OM6Dg1T4YeJIEfqnww8RPTl426d8t/J1nJp3y38nWL6s8AARQAAAAAAAAAAa66zQqeVlJ2ejL21R4PhnP04MvLNVO2o0qjnCnGM5c2kBuInaRN6TUws4aJYxnCM4OM0pRfNMCs7Hp/8AIeOHBZLQaqNClQju0oKC7kbQOW/s4X1rOjU7eT7mUuvbXuj3O8t6GOU48mX08nCM1icVJfVAUt7TX+5u5jn9W6R9VXV0p3VRTnFc5vkXz2dZ729+HhnwN3Q0+jdPcjuPmscAK9sen0Vw8cG16llNdKjToQ3aUFCPcjYBUtr0/wAXReOG56k5oKa0mhlY907K1vSrpKtTjNLllGyMVFJRWEuSQHpC7VJvSeCziovUmjCpCNSDjOKlF80wK9sen+HuHjg5L7FkNdKjToQ3aUFCPcjYBy6hZU761lRqdvJ9zKXXtr7R7neW/DHKceTL8YzhGaxOKkvqgKVLaTUJU93pIpvtUVkwsNLu9VuOkq7yg3mVSXb4FxVhaqW8qEM+BvUVFYikl9AMbejC3oQpU1iMFhGwACI1/S3qFspUvzafFfX6FYtdRvdJnKlHMV2wmi/Gmta0K/5tKM/FAUS+1O71FrpZZjHjuxXBEjsl8/U8pN6pa0KGlXHRUow93sRB7JfP1PKBcTCpBVIOMuTRmAIarQqW9TKzjsaM1f1lHGU/rglWk+aya3QpN53Eayxr+IiTq125PMsc/odOmfmT8CRUIpYSWBCEYcIpLwG3ROPeXpwaonuwfiSBjKEZrEllGZ01ZmObTl/xl4s6zyMVFYSwj0EmA4NT+GHidx5KEZrEkmizosy5tOWLb+TrMUlFYSwjIhOgABQAAAAAAAAAAAAAAAAAAAAAAAAAAAAAAAAAAAAAAAAAAAABqr0oV6U6VRZhJYZx6dpFvp05ypZcpdr7ESIAAADw9AAAAAAAAAAAAAAAAAAAAAAAAAAAAAAAAAAwqVI0o5lyzg8lWjGcYPnLkeV4dJFLGVlZNUKM1OMp8Wnz+gHS2km3yRjTqKpHeiY1oylDdhzb4mNKE4VJZxuvu7wM51VBqOHJvjhGcZbyTNNeG817jfc08YM6W8qa3/iA8dfElFwksvCNpzx33WcpwfcuPJHQBhUqdHHecW19BCe+s7rXiKsXKnJLm0ewWIpPuAxlWSk0ouTXPHYZRkpxUo8makp0pzxDeUnlYZnRg4QxLnzYGbeE33GCrQzFZ+LkZnL0NRKTS4xfu/XtA6YTU02ux4MnyMKUNynGL7EZPkBrVdOag4STfebJSUYtvkjRR399ynBqT7c8jOvGc4qMMcXxbAyhUVSKlHkzydVQko4cn3IxpQnCct7G6+PDvPK8N5p7jb7GngDcnlJ955Camso8pqSgt/n2nlGLjDD55A86bMnFQk8PGUbJSUU2+CRyuO5VbnGXvS4NSwjfVg505RXNoBGspNLdks8m+0ynNQSb7Xg0pVJVIvDik/eyzOtFygt1ZaaePBgZ7631HtayZGmKlOtvuO6ksG4DXOqoz3d2UnjPAyjNTipR4p8jTVpTlVlKLa91I2047sEt3GFyAxhWU3whLGcZ7DOU1BJs5qUejmlOMk3J4e9w5m64pupT3V3gZxmpNpdnaN9b+724yYUYuC3GuC5PvG6+ncuzdwBtAAAAAAAAAAAAAAAAAAAAAAAAAAAAAAAB4egAAAB4egAAAAAAAAAAAAAAHmAegDw9AAAAAAAPMcT0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993775" y="576507"/>
            <a:ext cx="293931" cy="2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jpeg;base64,/9j/4AAQSkZJRgABAQAAAQABAAD/2wBDABQODxIPDRQSEBIXFRQYHjIhHhwcHj0sLiQySUBMS0dARkVQWnNiUFVtVkVGZIhlbXd7gYKBTmCNl4x9lnN+gXz/2wBDARUXFx4aHjshITt8U0ZTfHx8fHx8fHx8fHx8fHx8fHx8fHx8fHx8fHx8fHx8fHx8fHx8fHx8fHx8fHx8fHx8fHz/wAARCAEYAZEDASIAAhEBAxEB/8QAGwABAAIDAQEAAAAAAAAAAAAAAAUGAgMEAQf/xAA3EAACAQMBBAcGBgIDAQAAAAAAAQIDBBEFBhIhMRM1QVFxcsEVIjI0YbEUM1JzgZEjoSQlgoP/xAAXAQEBAQEAAAAAAAAAAAAAAAAAAQID/8QAHREBAQACAwADAAAAAAAAAAAAAAEREgIhMUFCUf/aAAwDAQACEQMRAD8AuYAAAAAAAAAAAAAAAAAAAAAAAAAAAAAAAAAAAAAAAAAAAAAAAAAAAAAAAAAAAAAAAAAAAAAAAAAAAAAAAAAAAAAAAAAAAAAAAAAAAAADTdXELW3nWqfDBZeCN0vX6eoXDouk6cuceOcgTAPD0AAAAAAAAAAAAAAAAAAAAAAAAAAAAAAAAAAAAAAAAAAAAAAAAAAAAAAAAAAAAAA8bSTbeEjit9Ws7m4dClWTqLsw1k333yVbyMomkP8A7S386+4Fx17qi48pV9muuKXg/sWjXuqLjylX2Z64peD+zAs2t6nLTLeM4RUpzeFnkY6FqstTo1HUiozg0njkzh2w+Wt/M/Qw2O+G58Y+oFmAAAAAAAAAAAAAAAAAAAAAAAAAAAAAAAAAAAAAAAAAAAAAAAAAAAAAAAAAAHhWtU2ir2uoTo0YR3Kbw89pZj5/rfW1x5vQC51ayuNKnVSwp0s4/gpWkdaW/nX3LhR6gj+x6FP0jrS386+4Fx17qi48pV9mut6Xg/sy0a91RceUq+zXW9Lwf2YEtth8tb+Z+hr2O+G58Y+ps2w+Wt/M/Q17HfDc+MfUCzgAAAAAAAAAAAAAAAAAAAAAAAAAAAAAAAAAAAAAAAAAAAAAAAAAAAAAAAAAAfP9b62uPN6H0A+f631tceb0At1HqCP7HoU/SOs7bzr7lwo9QR/Y9Cn6R1pbedfcC4691RceUq+zXW9Lwf2ZaNe6ouPKVfZrrel4P7MCW2w+Wt/M/Qw2O+G58Y+pnth8tb+Z+hr2O+G58Y+oFnANNW5pUfjlx7gNwOP2jS7pGVO+pVJqKym+WS4qbR1AAigAAAAAAAAAAAAAAAAAAAAAAAAAAAAAAAAAAAAAAAAAAAAAAAAAAHz/AFvra483ofQD5/rfW1x5vQC3UeoI/sehT9I60t/3F9y4UeoI/sehT9I60t/3F9wLjr3VFx5Sr7M9b0vB/Zlo17qi48pV9met6Xg/swJbbD5a38z9DXsd8Nz4x9TZth8tb+Z+hr2O+G58Y+oE7eV+hp+78T5HBQt6lzJvPDtbNupP/Ml3I7bSKjbwx3GvI5+1z+zY/rZnSsIU5qW821yOwEzWtYAAjQAAAAAAAAAAAAAAAAAAAAAAAAAAAAAAAAAAAAAAAAAAAOarfUqc3F5bXcYe0aPdL+i4qZjsBx+0aPdL+h7Ro90v6GKm0dgOP2jR7pf0PaNHun/QxTaOspus6Vdz1SpOnRnOFR5UorKLP7Ro90/6C1Ci3ykv4GKbRh0UqGjOlP4oUsP+imaR1pb+dfcvN41KxrNcU4Mo2kdaW/7i+5Glx17qi48pV9mut6Xg/sy0a91RceUq+zXW9Lwf2YFg2jsK19a0+gW9Km28d5hs1p9exo1ZXEd1zawiYq1YUo703hHLV1CCi+jTb+owlsjn1Bp3GO5EjbrFCGe4i6NOdzWy+TeWyYSwkl2Gqzx77egAy2AAAAAAAAAAAAAAAAAAAAAAAAAAAAAAAAAAAAAAAAAAAAAOCtp7nUcoTST7zX7Nn+uJJguazrEZ7Nn+uI9mz/XEkwXappEZ7Nn+uI9mz/XEkwTarpEZ7Nn+uJ6tNnnjNYJIDamsaZUFK2lR7HHdK/p+zda2v41atSLpwllY5sswI05762/GWdShnd31jJDaNoFWxu+nrVIvdyoqJYQBpuLdV4breMcjmjpsc+9Js7wXKXjKwp0o0o7sIpIyPQRQAAAAAAAAAAAAAAAAAAAAAAAAAAAAAAAAAAAAAAAAAAAAAAAAAAAAAAAAAAAAAAAAAAAAAAAAAADw9AAAAAAAAAAAAAAAAAAAAAAAAAAAAAYVZOFKclzUWypaFqV1W1eMalaUo1M5TeVy7ALgAAAAAAAAAAAAAAAAAAAAAAAAARG0lzVttOboycZSljK5gS4IHZa6rXFrUVacp7suDk8sngAAAAAAAAAAAAAAAAAAAHh6cWo1JwhFQk1l9giW4dh6c1jOVSgnJ5aeDpBLkAAUAAAAAAAAAAGu4/IqeVlI2d66ofz9mXe4/IqeVnzu1uZ2lxGtSwpxzjIH0fJ6UF3eqXLdSNS4ku+OcI6bHX7y0qqNw5VIdqnzQF1Bptq9O5owrUpZjJZNwAGFSpGlCU5yUYxWW2VPUdpa9Wo6dn7kFw3u1gW8FB/F6sv8nS3WO/3sEjpm0taFSNO99+D4b/agLaDGE4zipReU+KaMgANdetChSlUqyUYRWW2VHUNo7m4qOFo3Sp54Y+JgXHJ6UDp9Vj/k37pdueJJaXtJVhUjSvffg3jf7UBbQYxkpxUotNNZTXaZAAa69aFvRlVqy3YxWWyoX+0V1c1HC1bpQzhY5sC5ZITavq2PnK50+qw/yb90vrxPbnV7m7tPw9w9/DypdoE1sh+RX8xZCt7IfkV/MWNgegq+02o3Vvd06dCrKnFRz7rxlk/p9aVexo1Z8ZSjlgdIOTUq07ewrVabxKMeDIPZnULm4ualOvVlUjjK3nnAFnPAG0llgD0jbi/e840uS7e85+luX729Ux/JrVjZNAiqN9UhLFT3l/tEnCanFSi8pkswsuWQB42ksvkiNPTwjbi/k5ONLgu80b9w+Oan+zWrF5JnJwanyh4nLvXPfU/2YVHVeOkcv/RZO0vLpJad8t/J1kHTdZR/xuePpyJa13+gj0ud76ksXjW4AGWwAAAAAAAAAAa7j8ip5WUDS7ZXeo0aMvhk8vwXEv8AcfkVPKykbO9c0P5+zAvFKlCjBQpxUYrsSIDamwpO1VzCKjOLw2u1FiIjaVf9TU8UBxbI1pSo1qLeVF5X0LIVfY/4rjwRaAK9tZdSpW1OhF46R5l9UaNmdLpzp/i68VJt4gny8RthSk1Qq9izE7dl7qFXTlRylOm8NfQCZ3Y7u7urHdgqu1Gm06CjdUYqKk8TS5eJayA2suYRs40M5nKWcdyA2bLXLrae6c3l0nheBOFZ2P8Ay7nxj6lmAre111KNOlbxeFL3pfU92Z0yl+H/ABVaClOT93PYjk2v+co+T1ZOaB1TQ8oEi4prDSa7ip7UaZTobt1RioqTxJLvLaQu1fVP/wBF6gebLXUq+nuE3l0nj+CbK3sd+TceZfYsgFZ2uupRjStovhL3pGzZnTKcbZXdWKlOfw57Ec+19GSq0KyXutNMkdmruFbToUk1v08poCYcU1hpNdxU9qNNp27jc0IqMZvEkuWS2la2tuodDTtotOe9vP6ID3ZD8iv5iyEBslRlCxnUksb8+HgT4FO2s6xh5CyaR1Xb+Qre1sWtQpvHBw9SxaNOM9Kt3F5xHDAa11VceUruyXz9Tylg12pGGk1954ysL+yv7JfP1PIBcTk1Co4UMLnLgdZxalFulFrsZZ6zy8aLC3VRupNZS4JEmkksYOHTai3HB885O4X044w4dQt47nSRWGueBplRuMoPs5G2/qKNBx7ZHNpn5kvAvwz9kmceo1HCiop4cjsI/VOVP+ST1rl4x0+3jPNSazjkSKSXI5dO+WXizqF9OM6Dg1T4YeJIEfqnww8RPTl426d8t/J1nJp3y38nWL6s8AARQAAAAAAAAAAa66zQqeVlJ2ejL21R4PhnP04MvLNVO2o0qjnCnGM5c2kBuInaRN6TUws4aJYxnCM4OM0pRfNMCs7Hp/8AIeOHBZLQaqNClQju0oKC7kbQOW/s4X1rOjU7eT7mUuvbXuj3O8t6GOU48mX08nCM1icVJfVAUt7TX+5u5jn9W6R9VXV0p3VRTnFc5vkXz2dZ729+HhnwN3Q0+jdPcjuPmscAK9sen0Vw8cG16llNdKjToQ3aUFCPcjYBUtr0/wAXReOG56k5oKa0mhlY907K1vSrpKtTjNLllGyMVFJRWEuSQHpC7VJvSeCziovUmjCpCNSDjOKlF80wK9sen+HuHjg5L7FkNdKjToQ3aUFCPcjYBy6hZU761lRqdvJ9zKXXtr7R7neW/DHKceTL8YzhGaxOKkvqgKVLaTUJU93pIpvtUVkwsNLu9VuOkq7yg3mVSXb4FxVhaqW8qEM+BvUVFYikl9AMbejC3oQpU1iMFhGwACI1/S3qFspUvzafFfX6FYtdRvdJnKlHMV2wmi/Gmta0K/5tKM/FAUS+1O71FrpZZjHjuxXBEjsl8/U8pN6pa0KGlXHRUow93sRB7JfP1PKBcTCpBVIOMuTRmAIarQqW9TKzjsaM1f1lHGU/rglWk+aya3QpN53Eayxr+IiTq125PMsc/odOmfmT8CRUIpYSWBCEYcIpLwG3ROPeXpwaonuwfiSBjKEZrEllGZ01ZmObTl/xl4s6zyMVFYSwj0EmA4NT+GHidx5KEZrEkmizosy5tOWLb+TrMUlFYSwjIhOgABQAAAAAAAAAAAAAAAAAAAAAAAAAAAAAAAAAAAAAAAAAAAABqr0oV6U6VRZhJYZx6dpFvp05ypZcpdr7ESIAAADw9AAAAAAAAAAAAAAAAAAAAAAAAAAAAAAAAAAwqVI0o5lyzg8lWjGcYPnLkeV4dJFLGVlZNUKM1OMp8Wnz+gHS2km3yRjTqKpHeiY1oylDdhzb4mNKE4VJZxuvu7wM51VBqOHJvjhGcZbyTNNeG817jfc08YM6W8qa3/iA8dfElFwksvCNpzx33WcpwfcuPJHQBhUqdHHecW19BCe+s7rXiKsXKnJLm0ewWIpPuAxlWSk0ouTXPHYZRkpxUo8makp0pzxDeUnlYZnRg4QxLnzYGbeE33GCrQzFZ+LkZnL0NRKTS4xfu/XtA6YTU02ux4MnyMKUNynGL7EZPkBrVdOag4STfebJSUYtvkjRR399ynBqT7c8jOvGc4qMMcXxbAyhUVSKlHkzydVQko4cn3IxpQnCct7G6+PDvPK8N5p7jb7GngDcnlJ955Camso8pqSgt/n2nlGLjDD55A86bMnFQk8PGUbJSUU2+CRyuO5VbnGXvS4NSwjfVg505RXNoBGspNLdks8m+0ynNQSb7Xg0pVJVIvDik/eyzOtFygt1ZaaePBgZ7631HtayZGmKlOtvuO6ksG4DXOqoz3d2UnjPAyjNTipR4p8jTVpTlVlKLa91I2047sEt3GFyAxhWU3whLGcZ7DOU1BJs5qUejmlOMk3J4e9w5m64pupT3V3gZxmpNpdnaN9b+724yYUYuC3GuC5PvG6+ncuzdwBtAAAAAAAAAAAAAAAAAAAAAAAAAAAAAAAB4egAAAB4egAAAAAAAAAAAAAAHmAegDw9AAAAAAAPMcT0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2142636" y="11977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Handy Art | Kluc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Handy Art | Kluc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Spółdzielnia Alb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4" y="315430"/>
            <a:ext cx="2956903" cy="14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72B62D3-E2FD-B494-41BA-629D4B6B3794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DE82AE8-FD95-1F2E-56FD-FB5F6D0B92BC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89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135D56-7461-6157-A5CF-1F280BF1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4" y="348019"/>
            <a:ext cx="10615476" cy="1371600"/>
          </a:xfrm>
        </p:spPr>
        <p:txBody>
          <a:bodyPr>
            <a:noAutofit/>
          </a:bodyPr>
          <a:lstStyle/>
          <a:p>
            <a:pPr algn="ctr"/>
            <a:r>
              <a:rPr lang="pl-PL" u="sng" dirty="0">
                <a:solidFill>
                  <a:srgbClr val="00B050"/>
                </a:solidFill>
              </a:rPr>
              <a:t>Prognozowany Harmonogram Naborów wniosków dotacyjnych prowadzony przez OWES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F2968D-5BEA-1ECF-6B29-31E3E02C0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4" y="2292824"/>
            <a:ext cx="10492647" cy="4217157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>
                <a:cs typeface="Arial" panose="020B0604020202020204" pitchFamily="34" charset="0"/>
              </a:rPr>
              <a:t>Planowany termin naboru Grup inicjatywnych </a:t>
            </a:r>
            <a:r>
              <a:rPr lang="pl-PL" sz="2000" dirty="0">
                <a:cs typeface="Arial" panose="020B0604020202020204" pitchFamily="34" charset="0"/>
              </a:rPr>
              <a:t>zainteresowanych utworzeniem przedsiębiorstwa społecznego – </a:t>
            </a:r>
            <a:r>
              <a:rPr lang="pl-PL" sz="2000" dirty="0">
                <a:highlight>
                  <a:srgbClr val="00FF00"/>
                </a:highlight>
                <a:cs typeface="Arial" panose="020B0604020202020204" pitchFamily="34" charset="0"/>
              </a:rPr>
              <a:t>grudzień 2023r.</a:t>
            </a:r>
          </a:p>
          <a:p>
            <a:r>
              <a:rPr lang="pl-PL" sz="2000" b="1" dirty="0">
                <a:cs typeface="Arial" panose="020B0604020202020204" pitchFamily="34" charset="0"/>
              </a:rPr>
              <a:t>Planowany termin I Naboru </a:t>
            </a:r>
            <a:r>
              <a:rPr lang="pl-PL" sz="2000" dirty="0">
                <a:cs typeface="Arial" panose="020B0604020202020204" pitchFamily="34" charset="0"/>
              </a:rPr>
              <a:t>wniosków dotacyjnych to </a:t>
            </a:r>
            <a:r>
              <a:rPr lang="pl-PL" sz="2000" dirty="0">
                <a:highlight>
                  <a:srgbClr val="00FF00"/>
                </a:highlight>
                <a:cs typeface="Arial" panose="020B0604020202020204" pitchFamily="34" charset="0"/>
              </a:rPr>
              <a:t>II połowa lutego 2024r.</a:t>
            </a:r>
          </a:p>
          <a:p>
            <a:r>
              <a:rPr lang="pl-PL" sz="2000" b="1" dirty="0">
                <a:cs typeface="Arial" panose="020B0604020202020204" pitchFamily="34" charset="0"/>
              </a:rPr>
              <a:t>Kolejne nabory </a:t>
            </a:r>
            <a:r>
              <a:rPr lang="pl-PL" sz="2000" dirty="0">
                <a:cs typeface="Arial" panose="020B0604020202020204" pitchFamily="34" charset="0"/>
              </a:rPr>
              <a:t>będą prowadzone cyklicznie do około </a:t>
            </a:r>
            <a:r>
              <a:rPr lang="pl-PL" sz="2000" dirty="0">
                <a:highlight>
                  <a:srgbClr val="00FF00"/>
                </a:highlight>
                <a:cs typeface="Arial" panose="020B0604020202020204" pitchFamily="34" charset="0"/>
              </a:rPr>
              <a:t>III kwartału 2027r.</a:t>
            </a:r>
          </a:p>
          <a:p>
            <a:pPr marL="0" indent="0">
              <a:buNone/>
            </a:pPr>
            <a:endParaRPr lang="pl-PL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cs typeface="Arial" panose="020B0604020202020204" pitchFamily="34" charset="0"/>
              </a:rPr>
              <a:t>Kontakt:</a:t>
            </a:r>
          </a:p>
          <a:p>
            <a:pPr marL="0" indent="0">
              <a:buNone/>
            </a:pPr>
            <a:r>
              <a:rPr lang="pl-PL" sz="2000" dirty="0">
                <a:cs typeface="Arial" panose="020B0604020202020204" pitchFamily="34" charset="0"/>
              </a:rPr>
              <a:t>Punkt Wsparcia Ekonomii Społecznej w Chrzanowie, ul. Grunwaldzka 5, tel. 32 645 19 68</a:t>
            </a:r>
          </a:p>
          <a:p>
            <a:pPr marL="0" indent="0">
              <a:buNone/>
            </a:pPr>
            <a:r>
              <a:rPr lang="pl-PL" sz="2000" dirty="0">
                <a:cs typeface="Arial" panose="020B0604020202020204" pitchFamily="34" charset="0"/>
              </a:rPr>
              <a:t>Doradca ds. Przedsiębiorstw Społecznych – tel. 606 903 537, e-mail: projekty@opokas.pl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EDF20B5-AD41-4345-8C2E-B4556EEB72C7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C3675F4-63A2-7F48-8876-EABFD9A7140A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96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135D56-7461-6157-A5CF-1F280BF1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81" y="1654791"/>
            <a:ext cx="10615476" cy="1371600"/>
          </a:xfrm>
        </p:spPr>
        <p:txBody>
          <a:bodyPr>
            <a:noAutofit/>
          </a:bodyPr>
          <a:lstStyle/>
          <a:p>
            <a:pPr algn="ctr"/>
            <a:r>
              <a:rPr lang="pl-PL" sz="4800" u="sng" dirty="0">
                <a:solidFill>
                  <a:srgbClr val="00B050"/>
                </a:solidFill>
              </a:rPr>
              <a:t>Dziękujemy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F2968D-5BEA-1ECF-6B29-31E3E02C0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233" y="4517409"/>
            <a:ext cx="8393373" cy="19925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000" b="1" dirty="0">
                <a:cs typeface="Arial" panose="020B0604020202020204" pitchFamily="34" charset="0"/>
              </a:rPr>
              <a:t>Edyta Pałucha </a:t>
            </a:r>
            <a:r>
              <a:rPr lang="pl-PL" sz="2000" dirty="0">
                <a:cs typeface="Arial" panose="020B0604020202020204" pitchFamily="34" charset="0"/>
              </a:rPr>
              <a:t>– Opiekun klienta ds. wsparcia finansowego</a:t>
            </a:r>
            <a:br>
              <a:rPr lang="pl-PL" sz="2000" dirty="0">
                <a:cs typeface="Arial" panose="020B0604020202020204" pitchFamily="34" charset="0"/>
              </a:rPr>
            </a:br>
            <a:r>
              <a:rPr lang="pl-PL" sz="2000" dirty="0">
                <a:cs typeface="Arial" panose="020B0604020202020204" pitchFamily="34" charset="0"/>
              </a:rPr>
              <a:t>Agencja Rozwoju Małopolski Zachodniej S.A. w Chrzanowie</a:t>
            </a:r>
          </a:p>
          <a:p>
            <a:r>
              <a:rPr lang="pl-PL" sz="2000" b="1" dirty="0">
                <a:cs typeface="Arial" panose="020B0604020202020204" pitchFamily="34" charset="0"/>
              </a:rPr>
              <a:t>Mariusz </a:t>
            </a:r>
            <a:r>
              <a:rPr lang="pl-PL" sz="2000" b="1" dirty="0" err="1">
                <a:cs typeface="Arial" panose="020B0604020202020204" pitchFamily="34" charset="0"/>
              </a:rPr>
              <a:t>Lachor</a:t>
            </a:r>
            <a:r>
              <a:rPr lang="pl-PL" sz="2000" b="1" dirty="0">
                <a:cs typeface="Arial" panose="020B0604020202020204" pitchFamily="34" charset="0"/>
              </a:rPr>
              <a:t> </a:t>
            </a:r>
            <a:r>
              <a:rPr lang="pl-PL" sz="2000" dirty="0">
                <a:cs typeface="Arial" panose="020B0604020202020204" pitchFamily="34" charset="0"/>
              </a:rPr>
              <a:t>– Doradca ds. Przedsiębiorstw Społecznych </a:t>
            </a:r>
            <a:br>
              <a:rPr lang="pl-PL" sz="2000" dirty="0">
                <a:cs typeface="Arial" panose="020B0604020202020204" pitchFamily="34" charset="0"/>
              </a:rPr>
            </a:br>
            <a:r>
              <a:rPr lang="pl-PL" sz="2000" dirty="0">
                <a:cs typeface="Arial" panose="020B0604020202020204" pitchFamily="34" charset="0"/>
              </a:rPr>
              <a:t>Spółdzielnia Socjalna OPOKA w Chechle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EDF20B5-AD41-4345-8C2E-B4556EEB72C7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C3675F4-63A2-7F48-8876-EABFD9A7140A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6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5">
            <a:extLst>
              <a:ext uri="{FF2B5EF4-FFF2-40B4-BE49-F238E27FC236}">
                <a16:creationId xmlns:a16="http://schemas.microsoft.com/office/drawing/2014/main" id="{954913E8-8562-4DFA-945F-2D5E947A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9"/>
          <a:stretch/>
        </p:blipFill>
        <p:spPr bwMode="auto">
          <a:xfrm>
            <a:off x="434973" y="0"/>
            <a:ext cx="3661831" cy="1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6B083-9272-443F-A3C3-BB4BF8DB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358" y="1733266"/>
            <a:ext cx="4975538" cy="47064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</a:rPr>
              <a:t>Projekty realizowane w ramach programu Fundusze Europejskie dla Małopolski 2021-2027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</a:rPr>
              <a:t>Priorytet 6 Fundusze europejskie dla rynku pracy, edukacji i włączenia społecznego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</a:rPr>
              <a:t>Działanie 6.18 Wsparcie podmiotów ekonomii społecznej oraz przedsiębiorstw społecznych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</a:rPr>
              <a:t>Typ projektu A. Wsparcie bezpośrednie podmiotów ekonomii społecznej 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521B2D52-654D-45F7-AD37-CA8C24665B53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4D7F98E3-BAF7-4DFA-8C2A-56055B41B758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DCE8D19C-154B-041C-2B5B-18E659DB3736}"/>
              </a:ext>
            </a:extLst>
          </p:cNvPr>
          <p:cNvSpPr txBox="1">
            <a:spLocks/>
          </p:cNvSpPr>
          <p:nvPr/>
        </p:nvSpPr>
        <p:spPr>
          <a:xfrm>
            <a:off x="766442" y="1746914"/>
            <a:ext cx="5648006" cy="483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0000"/>
                </a:solidFill>
              </a:rPr>
              <a:t>Podregion oświęcimski</a:t>
            </a:r>
          </a:p>
          <a:p>
            <a:pPr marL="273050" indent="0">
              <a:spcAft>
                <a:spcPts val="1200"/>
              </a:spcAft>
              <a:buNone/>
            </a:pPr>
            <a:r>
              <a:rPr lang="pl-PL" sz="2000" dirty="0">
                <a:solidFill>
                  <a:srgbClr val="000000"/>
                </a:solidFill>
              </a:rPr>
              <a:t>Projekt: MAŁOPOLSKI OŚRODEK WSPARCIA EKONOMII SPOŁECZNEJ W CHRZANOWIE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0000"/>
                </a:solidFill>
              </a:rPr>
              <a:t>Podregion krakowski</a:t>
            </a:r>
          </a:p>
          <a:p>
            <a:pPr marL="273050" indent="0">
              <a:spcAft>
                <a:spcPts val="1200"/>
              </a:spcAft>
              <a:buNone/>
            </a:pPr>
            <a:r>
              <a:rPr lang="pl-PL" sz="2000" dirty="0">
                <a:solidFill>
                  <a:srgbClr val="000000"/>
                </a:solidFill>
              </a:rPr>
              <a:t>Projekt: MAŁOPOLSKI OŚRODEK WSPARCIA EKONOMII SPOŁECZNEJ – PODREGION KRAKOWSKI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rgbClr val="000000"/>
                </a:solidFill>
              </a:rPr>
              <a:t>Miasto Kraków</a:t>
            </a:r>
          </a:p>
          <a:p>
            <a:pPr marL="273050" indent="0">
              <a:buNone/>
            </a:pPr>
            <a:r>
              <a:rPr lang="pl-PL" sz="2000" dirty="0">
                <a:solidFill>
                  <a:srgbClr val="000000"/>
                </a:solidFill>
              </a:rPr>
              <a:t>Projekt: MAŁOPOLSKI OŚRODEK WSPARCIA EKONOMII SPOŁECZNEJ – MIASTO KRAKÓW</a:t>
            </a:r>
          </a:p>
        </p:txBody>
      </p:sp>
      <p:pic>
        <p:nvPicPr>
          <p:cNvPr id="5" name="Obraz 4" descr="Zestawienie logotypów zawierające od lewej: znak Funduszy Europejskich z podpisem Fundusze Europejskie dla Małopolski, flaga Rzeczypospolitej Polskiej, flaga Unii Europejskiej z podpisem dofinansowane przez Unię Europejską oraz logotyp Województwa Małopolskiego." title="Zestawienie logotypów">
            <a:extLst>
              <a:ext uri="{FF2B5EF4-FFF2-40B4-BE49-F238E27FC236}">
                <a16:creationId xmlns:a16="http://schemas.microsoft.com/office/drawing/2014/main" id="{428BFE87-331A-467E-0B12-8AFFB32AD9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0" y="431958"/>
            <a:ext cx="639635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6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8300" y="481083"/>
            <a:ext cx="8915402" cy="1371600"/>
          </a:xfrm>
        </p:spPr>
        <p:txBody>
          <a:bodyPr/>
          <a:lstStyle/>
          <a:p>
            <a:pPr algn="ctr"/>
            <a:r>
              <a:rPr lang="pl-PL" u="sng" dirty="0">
                <a:solidFill>
                  <a:srgbClr val="00B050"/>
                </a:solidFill>
              </a:rPr>
              <a:t>Ośrodek Wsparcia Ekonomii Społecznej: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D9B3832-27F2-962F-7418-E56586FD76CB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255003C-F31B-CB89-A5A4-517A0D38F663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B5F32CB-A1D3-99D1-9EC0-1F27CBCCA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08" t="28979" r="12358" b="12245"/>
          <a:stretch/>
        </p:blipFill>
        <p:spPr>
          <a:xfrm>
            <a:off x="2065175" y="2000858"/>
            <a:ext cx="4030825" cy="4030825"/>
          </a:xfrm>
          <a:prstGeom prst="rect">
            <a:avLst/>
          </a:prstGeom>
        </p:spPr>
      </p:pic>
      <p:sp>
        <p:nvSpPr>
          <p:cNvPr id="10" name="pole tekstowe 7">
            <a:extLst>
              <a:ext uri="{FF2B5EF4-FFF2-40B4-BE49-F238E27FC236}">
                <a16:creationId xmlns:a16="http://schemas.microsoft.com/office/drawing/2014/main" id="{62273471-0556-E1B9-D89D-89B6231B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522" y="2936262"/>
            <a:ext cx="345154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Avenir Next LT Pro Light (Tekst podstawowy)"/>
                <a:cs typeface="Arial" panose="020B0604020202020204" pitchFamily="34" charset="0"/>
              </a:rPr>
              <a:t>Kompleksowe wsparcie</a:t>
            </a:r>
            <a:r>
              <a:rPr lang="pl-PL" altLang="pl-PL" sz="2000" b="0" dirty="0">
                <a:solidFill>
                  <a:srgbClr val="000000"/>
                </a:solidFill>
                <a:latin typeface="Avenir Next LT Pro Light (Tekst podstawowy)"/>
                <a:cs typeface="Arial" panose="020B0604020202020204" pitchFamily="34" charset="0"/>
              </a:rPr>
              <a:t> </a:t>
            </a:r>
            <a:br>
              <a:rPr lang="pl-PL" altLang="pl-PL" sz="2000" b="0" dirty="0">
                <a:solidFill>
                  <a:srgbClr val="000000"/>
                </a:solidFill>
                <a:latin typeface="Avenir Next LT Pro Light (Tekst podstawowy)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venir Next LT Pro Light (Tekst podstawowy)"/>
                <a:cs typeface="Arial" panose="020B0604020202020204" pitchFamily="34" charset="0"/>
              </a:rPr>
              <a:t>dla </a:t>
            </a:r>
            <a:br>
              <a:rPr lang="pl-PL" altLang="pl-PL" sz="2000" b="0" dirty="0">
                <a:solidFill>
                  <a:srgbClr val="000000"/>
                </a:solidFill>
                <a:latin typeface="Avenir Next LT Pro Light (Tekst podstawowy)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venir Next LT Pro Light (Tekst podstawowy)"/>
                <a:cs typeface="Arial" panose="020B0604020202020204" pitchFamily="34" charset="0"/>
              </a:rPr>
              <a:t>podmiotów i inicjatyw </a:t>
            </a:r>
            <a:br>
              <a:rPr lang="pl-PL" altLang="pl-PL" sz="2000" b="0" dirty="0">
                <a:solidFill>
                  <a:srgbClr val="000000"/>
                </a:solidFill>
                <a:latin typeface="Avenir Next LT Pro Light (Tekst podstawowy)"/>
                <a:cs typeface="Arial" panose="020B0604020202020204" pitchFamily="34" charset="0"/>
              </a:rPr>
            </a:br>
            <a:r>
              <a:rPr lang="pl-PL" altLang="pl-PL" sz="2000" b="0" dirty="0">
                <a:solidFill>
                  <a:srgbClr val="000000"/>
                </a:solidFill>
                <a:latin typeface="Avenir Next LT Pro Light (Tekst podstawowy)"/>
                <a:cs typeface="Arial" panose="020B0604020202020204" pitchFamily="34" charset="0"/>
              </a:rPr>
              <a:t>z obszaru </a:t>
            </a:r>
            <a:br>
              <a:rPr lang="pl-PL" altLang="pl-PL" sz="2000" b="0" dirty="0">
                <a:solidFill>
                  <a:srgbClr val="000000"/>
                </a:solidFill>
                <a:latin typeface="Avenir Next LT Pro Light (Tekst podstawowy)"/>
                <a:cs typeface="Arial" panose="020B0604020202020204" pitchFamily="34" charset="0"/>
              </a:rPr>
            </a:br>
            <a:r>
              <a:rPr lang="pl-PL" altLang="pl-PL" sz="2000" b="1" dirty="0">
                <a:solidFill>
                  <a:srgbClr val="000000"/>
                </a:solidFill>
                <a:latin typeface="Avenir Next LT Pro Light (Tekst podstawowy)"/>
                <a:cs typeface="Arial" panose="020B0604020202020204" pitchFamily="34" charset="0"/>
              </a:rPr>
              <a:t>Ekonomii Społecznej </a:t>
            </a:r>
            <a:endParaRPr lang="pl-PL" altLang="pl-PL" sz="1800" b="1" dirty="0">
              <a:latin typeface="Avenir Next LT Pro Light (Tekst podstawowy)"/>
            </a:endParaRPr>
          </a:p>
        </p:txBody>
      </p:sp>
    </p:spTree>
    <p:extLst>
      <p:ext uri="{BB962C8B-B14F-4D97-AF65-F5344CB8AC3E}">
        <p14:creationId xmlns:p14="http://schemas.microsoft.com/office/powerpoint/2010/main" val="233320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8300" y="481083"/>
            <a:ext cx="8915402" cy="1371600"/>
          </a:xfrm>
        </p:spPr>
        <p:txBody>
          <a:bodyPr/>
          <a:lstStyle/>
          <a:p>
            <a:pPr algn="ctr"/>
            <a:r>
              <a:rPr lang="pl-PL" u="sng" dirty="0">
                <a:solidFill>
                  <a:srgbClr val="00B050"/>
                </a:solidFill>
              </a:rPr>
              <a:t>Oferta OWES: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8300" y="2057400"/>
            <a:ext cx="9377030" cy="4137259"/>
          </a:xfrm>
        </p:spPr>
        <p:txBody>
          <a:bodyPr/>
          <a:lstStyle/>
          <a:p>
            <a:pPr algn="just"/>
            <a:r>
              <a:rPr lang="pl-PL" b="1" dirty="0"/>
              <a:t>Działania animacyjne </a:t>
            </a:r>
            <a:r>
              <a:rPr lang="pl-PL" dirty="0"/>
              <a:t>– upowszechnianie idei i zasad ekonomii społecznej, pobudzanie lokalnej aktywności społecznej oraz wsparcie edukacyjne organizacji pozarządowych.</a:t>
            </a:r>
          </a:p>
          <a:p>
            <a:pPr algn="just"/>
            <a:r>
              <a:rPr lang="pl-PL" b="1" dirty="0"/>
              <a:t>Pomoc w tworzeniu podmiotów ekonomii społecznej</a:t>
            </a:r>
            <a:r>
              <a:rPr lang="pl-PL" dirty="0"/>
              <a:t> np. stowarzyszeń lub fundacji poprzez definiowanie pomysłu, doradztwo w zakresie spraw formalno-prawnych, wspieranie w zakresie budowania współpracy w grupie.</a:t>
            </a:r>
          </a:p>
          <a:p>
            <a:r>
              <a:rPr lang="pl-PL" b="1" dirty="0"/>
              <a:t>Wsparcie w zakresie tworzenia przedsiębiorstw społecznych</a:t>
            </a:r>
            <a:r>
              <a:rPr lang="pl-PL" dirty="0"/>
              <a:t>.</a:t>
            </a:r>
          </a:p>
          <a:p>
            <a:pPr algn="just"/>
            <a:r>
              <a:rPr lang="pl-PL" b="1" dirty="0"/>
              <a:t>Wsparcie istniejących podmiotów ekonomii społecznej</a:t>
            </a:r>
            <a:r>
              <a:rPr lang="pl-PL" dirty="0"/>
              <a:t>, w tym przedsiębiorstw społecznych np. poprzez szkolenia, doradztwo specjalistyczne, pomoc </a:t>
            </a:r>
            <a:br>
              <a:rPr lang="pl-PL" dirty="0"/>
            </a:br>
            <a:r>
              <a:rPr lang="pl-PL" dirty="0"/>
              <a:t>w pozyskiwaniu środków na rozwój, pozyskiwanie zamówień publicznych.</a:t>
            </a:r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D9B3832-27F2-962F-7418-E56586FD76CB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255003C-F31B-CB89-A5A4-517A0D38F663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91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E153D-6EB8-6126-714D-9AE4B48A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469076"/>
            <a:ext cx="8915402" cy="1371600"/>
          </a:xfrm>
        </p:spPr>
        <p:txBody>
          <a:bodyPr/>
          <a:lstStyle/>
          <a:p>
            <a:r>
              <a:rPr lang="pl-PL" u="sng" dirty="0">
                <a:solidFill>
                  <a:srgbClr val="00B050"/>
                </a:solidFill>
              </a:rPr>
              <a:t>Co to jest Przedsiębiorstwo Społeczne?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723DD1-0B1D-B768-3C7F-578FD9D8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1839036"/>
            <a:ext cx="9666514" cy="45601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2200" b="1" dirty="0">
                <a:latin typeface="Avenir Next LT Pro Light (Tekst podstawowy)"/>
                <a:cs typeface="Arial" panose="020B0604020202020204" pitchFamily="34" charset="0"/>
              </a:rPr>
              <a:t>Przedsiębiorstwo</a:t>
            </a:r>
            <a:r>
              <a:rPr lang="pl-PL" sz="2200" dirty="0">
                <a:latin typeface="Avenir Next LT Pro Light (Tekst podstawowy)"/>
                <a:cs typeface="Arial" panose="020B0604020202020204" pitchFamily="34" charset="0"/>
              </a:rPr>
              <a:t> typ specyficzny podmiot gospodarczy, w działalności którego na pierwszy plan wysuwają się nie zyski i ich maksymalizacja, lecz </a:t>
            </a:r>
            <a:r>
              <a:rPr lang="pl-PL" sz="2200" b="1" dirty="0">
                <a:latin typeface="Avenir Next LT Pro Light (Tekst podstawowy)"/>
                <a:cs typeface="Arial" panose="020B0604020202020204" pitchFamily="34" charset="0"/>
              </a:rPr>
              <a:t>realizacja celi społecznych</a:t>
            </a:r>
            <a:r>
              <a:rPr lang="pl-PL" sz="2200" dirty="0">
                <a:latin typeface="Avenir Next LT Pro Light (Tekst podstawowy)"/>
                <a:cs typeface="Arial" panose="020B0604020202020204" pitchFamily="34" charset="0"/>
              </a:rPr>
              <a:t>. Jest to firma, której celem jest rozwiązanie konkretnego problemu społecznego w oparciu o prowadzoną działalność gospodarczą. </a:t>
            </a:r>
          </a:p>
          <a:p>
            <a:pPr marL="0" indent="0" algn="just">
              <a:buNone/>
            </a:pPr>
            <a:r>
              <a:rPr lang="pl-PL" sz="2200" dirty="0">
                <a:latin typeface="Avenir Next LT Pro Light (Tekst podstawowy)"/>
                <a:cs typeface="Arial" panose="020B0604020202020204" pitchFamily="34" charset="0"/>
              </a:rPr>
              <a:t>Rozróżniamy dwa </a:t>
            </a:r>
            <a:r>
              <a:rPr lang="pl-PL" sz="2200" b="1" dirty="0">
                <a:latin typeface="Avenir Next LT Pro Light (Tekst podstawowy)"/>
                <a:cs typeface="Arial" panose="020B0604020202020204" pitchFamily="34" charset="0"/>
              </a:rPr>
              <a:t>typy przedsiębiorstwa społecznego</a:t>
            </a:r>
            <a:r>
              <a:rPr lang="pl-PL" sz="2200" dirty="0">
                <a:latin typeface="Avenir Next LT Pro Light (Tekst podstawowy)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l-PL" sz="2200" b="1" dirty="0">
                <a:latin typeface="Avenir Next LT Pro Light (Tekst podstawowy)"/>
                <a:cs typeface="Arial" panose="020B0604020202020204" pitchFamily="34" charset="0"/>
              </a:rPr>
              <a:t>Reintegracyjne</a:t>
            </a:r>
            <a:r>
              <a:rPr lang="pl-PL" sz="2200" dirty="0">
                <a:latin typeface="Avenir Next LT Pro Light (Tekst podstawowy)"/>
                <a:cs typeface="Arial" panose="020B0604020202020204" pitchFamily="34" charset="0"/>
              </a:rPr>
              <a:t> – zatrudniające osoby doświadczających trudności na rynku pracy</a:t>
            </a:r>
          </a:p>
          <a:p>
            <a:pPr algn="just"/>
            <a:r>
              <a:rPr lang="pl-PL" sz="2200" b="1" dirty="0">
                <a:latin typeface="Avenir Next LT Pro Light (Tekst podstawowy)"/>
                <a:cs typeface="Arial" panose="020B0604020202020204" pitchFamily="34" charset="0"/>
              </a:rPr>
              <a:t>Usług społecznych </a:t>
            </a:r>
            <a:r>
              <a:rPr lang="pl-PL" sz="2200" dirty="0">
                <a:latin typeface="Avenir Next LT Pro Light (Tekst podstawowy)"/>
                <a:cs typeface="Arial" panose="020B0604020202020204" pitchFamily="34" charset="0"/>
              </a:rPr>
              <a:t>– które w swojej działalności świadczą właśnie takie usługi</a:t>
            </a:r>
          </a:p>
          <a:p>
            <a:pPr algn="just"/>
            <a:endParaRPr lang="pl-PL" sz="2200" dirty="0">
              <a:latin typeface="Avenir Next LT Pro Light (Tekst podstawowy)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200" i="1" dirty="0">
                <a:latin typeface="Avenir Next LT Pro Light (Tekst podstawowy)"/>
                <a:cs typeface="Arial" panose="020B0604020202020204" pitchFamily="34" charset="0"/>
              </a:rPr>
              <a:t>Przykład: </a:t>
            </a:r>
          </a:p>
          <a:p>
            <a:pPr marL="0" indent="0" algn="just">
              <a:buNone/>
            </a:pPr>
            <a:r>
              <a:rPr lang="pl-PL" sz="2200" i="1" dirty="0">
                <a:latin typeface="Avenir Next LT Pro Light (Tekst podstawowy)"/>
                <a:cs typeface="Arial" panose="020B0604020202020204" pitchFamily="34" charset="0"/>
              </a:rPr>
              <a:t>Podmiot prowadzi przedszkole prywatne, dostarczając w ten sposób ważną usługę dla społeczności lokalnej. Jednocześnie firma ta zatrudnia trzy osoby, które miały problem z wejściem na rynek pracy (np. z powodu długotrwałego bezrobocia).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AA13FA7-D1C5-E500-BE3F-0710CEC45EAE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98148AE-B30E-26D8-BB32-03A1C8D11734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09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E153D-6EB8-6126-714D-9AE4B48A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576619"/>
            <a:ext cx="8915402" cy="1371600"/>
          </a:xfrm>
        </p:spPr>
        <p:txBody>
          <a:bodyPr>
            <a:normAutofit/>
          </a:bodyPr>
          <a:lstStyle/>
          <a:p>
            <a:pPr algn="ctr"/>
            <a:r>
              <a:rPr lang="pl-PL" sz="2800" u="sng" dirty="0">
                <a:solidFill>
                  <a:srgbClr val="00B050"/>
                </a:solidFill>
              </a:rPr>
              <a:t>Kto może założyć Przedsiębiorstwo Społeczne?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723DD1-0B1D-B768-3C7F-578FD9D8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900" y="2238233"/>
            <a:ext cx="9883201" cy="4150692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>
                <a:cs typeface="Arial" panose="020B0604020202020204" pitchFamily="34" charset="0"/>
              </a:rPr>
              <a:t>Jednostki samorządu terytorialnego </a:t>
            </a:r>
            <a:r>
              <a:rPr lang="pl-PL" sz="2000" dirty="0">
                <a:cs typeface="Arial" panose="020B0604020202020204" pitchFamily="34" charset="0"/>
              </a:rPr>
              <a:t>we współpracy z podmiotami ekonomii społecznej.  </a:t>
            </a:r>
          </a:p>
          <a:p>
            <a:pPr algn="just"/>
            <a:r>
              <a:rPr lang="pl-PL" sz="2000" b="1" dirty="0">
                <a:cs typeface="Arial" panose="020B0604020202020204" pitchFamily="34" charset="0"/>
              </a:rPr>
              <a:t>Organizacje pozarządowe (NGO) </a:t>
            </a:r>
            <a:r>
              <a:rPr lang="pl-PL" sz="2000" dirty="0">
                <a:cs typeface="Arial" panose="020B0604020202020204" pitchFamily="34" charset="0"/>
              </a:rPr>
              <a:t>chcące zwiększyć swój potencjał ekonomiczny </a:t>
            </a:r>
            <a:br>
              <a:rPr lang="pl-PL" sz="2000" dirty="0">
                <a:cs typeface="Arial" panose="020B0604020202020204" pitchFamily="34" charset="0"/>
              </a:rPr>
            </a:br>
            <a:r>
              <a:rPr lang="pl-PL" sz="2000" dirty="0">
                <a:cs typeface="Arial" panose="020B0604020202020204" pitchFamily="34" charset="0"/>
              </a:rPr>
              <a:t>w celu realizacji celów społecznych.</a:t>
            </a:r>
          </a:p>
          <a:p>
            <a:pPr algn="just"/>
            <a:r>
              <a:rPr lang="pl-PL" sz="2000" b="1" dirty="0">
                <a:cs typeface="Arial" panose="020B0604020202020204" pitchFamily="34" charset="0"/>
              </a:rPr>
              <a:t>Osoby fizyczne </a:t>
            </a:r>
            <a:r>
              <a:rPr lang="pl-PL" sz="2000" dirty="0">
                <a:cs typeface="Arial" panose="020B0604020202020204" pitchFamily="34" charset="0"/>
              </a:rPr>
              <a:t>chcące stworzyć miejsca pracy dla siebie lub innych osób.</a:t>
            </a:r>
          </a:p>
          <a:p>
            <a:pPr algn="just"/>
            <a:r>
              <a:rPr lang="pl-PL" sz="2000" b="1" dirty="0">
                <a:cs typeface="Arial" panose="020B0604020202020204" pitchFamily="34" charset="0"/>
              </a:rPr>
              <a:t>Przedsiębiorcy</a:t>
            </a:r>
            <a:r>
              <a:rPr lang="pl-PL" sz="2000" dirty="0">
                <a:cs typeface="Arial" panose="020B0604020202020204" pitchFamily="34" charset="0"/>
              </a:rPr>
              <a:t>, którzy pragną rozwijać swój biznes – kreując miejsca pracy dla osób </a:t>
            </a:r>
            <a:r>
              <a:rPr lang="pl-PL" sz="2000" dirty="0" err="1">
                <a:cs typeface="Arial" panose="020B0604020202020204" pitchFamily="34" charset="0"/>
              </a:rPr>
              <a:t>defaworyzowanych</a:t>
            </a:r>
            <a:r>
              <a:rPr lang="pl-PL" sz="2000" dirty="0">
                <a:cs typeface="Arial" panose="020B0604020202020204" pitchFamily="34" charset="0"/>
              </a:rPr>
              <a:t> (np. bezrobotnych, niepełnosprawnych, seniorów </a:t>
            </a:r>
            <a:r>
              <a:rPr lang="pl-PL" sz="2000" dirty="0" err="1">
                <a:cs typeface="Arial" panose="020B0604020202020204" pitchFamily="34" charset="0"/>
              </a:rPr>
              <a:t>itp</a:t>
            </a:r>
            <a:r>
              <a:rPr lang="pl-PL" sz="2000" dirty="0">
                <a:cs typeface="Arial" panose="020B0604020202020204" pitchFamily="34" charset="0"/>
              </a:rPr>
              <a:t>…)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6DCE8F7-D548-B614-CD18-7099EF0C7782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9ACCE94-7FB9-8FFC-60F7-EAF35180C32B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2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E153D-6EB8-6126-714D-9AE4B48A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072" y="685800"/>
            <a:ext cx="9758150" cy="1371600"/>
          </a:xfrm>
        </p:spPr>
        <p:txBody>
          <a:bodyPr>
            <a:normAutofit/>
          </a:bodyPr>
          <a:lstStyle/>
          <a:p>
            <a:pPr algn="ctr"/>
            <a:r>
              <a:rPr lang="pl-PL" u="sng" dirty="0">
                <a:solidFill>
                  <a:srgbClr val="00B050"/>
                </a:solidFill>
              </a:rPr>
              <a:t>Jaką formę prawną może mieć </a:t>
            </a:r>
            <a:br>
              <a:rPr lang="pl-PL" u="sng" dirty="0">
                <a:solidFill>
                  <a:srgbClr val="00B050"/>
                </a:solidFill>
              </a:rPr>
            </a:br>
            <a:r>
              <a:rPr lang="pl-PL" u="sng" dirty="0">
                <a:solidFill>
                  <a:srgbClr val="00B050"/>
                </a:solidFill>
              </a:rPr>
              <a:t>Przedsiębiorstwo Społeczne?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723DD1-0B1D-B768-3C7F-578FD9D8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846" y="2756848"/>
            <a:ext cx="9277542" cy="3860892"/>
          </a:xfrm>
        </p:spPr>
        <p:txBody>
          <a:bodyPr>
            <a:normAutofit/>
          </a:bodyPr>
          <a:lstStyle/>
          <a:p>
            <a:r>
              <a:rPr lang="pl-PL" sz="2000" dirty="0">
                <a:cs typeface="Arial" panose="020B0604020202020204" pitchFamily="34" charset="0"/>
              </a:rPr>
              <a:t>Stowarzyszenie rejestrowe z działalnością gospodarczą lub inną działalnością odpłatną</a:t>
            </a: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Fundacja z działalnością gospodarczą lub inną działalnością odpłatną</a:t>
            </a:r>
          </a:p>
          <a:p>
            <a:r>
              <a:rPr lang="pl-PL" sz="2000" dirty="0">
                <a:cs typeface="Arial" panose="020B0604020202020204" pitchFamily="34" charset="0"/>
              </a:rPr>
              <a:t>Spółdzielnia Socjalna</a:t>
            </a: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Spółdzielnia Pracy</a:t>
            </a: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Spółka z o.o. (non profit)</a:t>
            </a: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Spółka akcyjna (non profit)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8E37CDA-0FD4-82E2-100C-09D653264930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96B0122-D4E8-216C-4163-3799967FB125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2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E153D-6EB8-6126-714D-9AE4B48A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198884"/>
            <a:ext cx="8915402" cy="690446"/>
          </a:xfrm>
        </p:spPr>
        <p:txBody>
          <a:bodyPr>
            <a:normAutofit/>
          </a:bodyPr>
          <a:lstStyle/>
          <a:p>
            <a:pPr algn="ctr"/>
            <a:r>
              <a:rPr lang="pl-PL" u="sng" dirty="0">
                <a:solidFill>
                  <a:srgbClr val="00B050"/>
                </a:solidFill>
              </a:rPr>
              <a:t>Ścieżka pozyskania dotacji dla nowych PS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75" y="1810430"/>
            <a:ext cx="11657725" cy="392424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0E6BA7C-7AE9-6A37-7A3E-55BD1F610A90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9B2D0C6-55C8-3149-665B-6751BDC6B317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99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E153D-6EB8-6126-714D-9AE4B48A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60" y="529937"/>
            <a:ext cx="9784877" cy="690446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solidFill>
                  <a:srgbClr val="00B050"/>
                </a:solidFill>
              </a:rPr>
              <a:t>Potencjalny montaż finansowy przedsięwzięcia</a:t>
            </a:r>
          </a:p>
        </p:txBody>
      </p:sp>
      <p:pic>
        <p:nvPicPr>
          <p:cNvPr id="4" name="Obraz 3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845A6ECD-C645-00F9-8D99-1DFC4562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471" y="1220383"/>
            <a:ext cx="7043057" cy="553695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F66A285-0CB9-CCAB-0B44-17A9CFF47853}"/>
              </a:ext>
            </a:extLst>
          </p:cNvPr>
          <p:cNvSpPr/>
          <p:nvPr/>
        </p:nvSpPr>
        <p:spPr>
          <a:xfrm rot="5400000">
            <a:off x="-3170240" y="3273422"/>
            <a:ext cx="6878638" cy="331787"/>
          </a:xfrm>
          <a:prstGeom prst="rect">
            <a:avLst/>
          </a:prstGeom>
          <a:solidFill>
            <a:srgbClr val="0EC10E">
              <a:alpha val="80000"/>
            </a:srgbClr>
          </a:solidFill>
          <a:ln>
            <a:solidFill>
              <a:srgbClr val="0EC10E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BAA8198-CB63-8A2B-46B0-A44AF2013B9F}"/>
              </a:ext>
            </a:extLst>
          </p:cNvPr>
          <p:cNvSpPr/>
          <p:nvPr/>
        </p:nvSpPr>
        <p:spPr>
          <a:xfrm rot="5400000">
            <a:off x="-3381375" y="3381375"/>
            <a:ext cx="6865938" cy="103188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solidFill>
              <a:srgbClr val="000000">
                <a:alpha val="50196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326715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Encase">
      <a:dk1>
        <a:sysClr val="windowText" lastClr="000000"/>
      </a:dk1>
      <a:lt1>
        <a:sysClr val="window" lastClr="FFFFFF"/>
      </a:lt1>
      <a:dk2>
        <a:srgbClr val="1E2121"/>
      </a:dk2>
      <a:lt2>
        <a:srgbClr val="EFECEB"/>
      </a:lt2>
      <a:accent1>
        <a:srgbClr val="717059"/>
      </a:accent1>
      <a:accent2>
        <a:srgbClr val="B9A17E"/>
      </a:accent2>
      <a:accent3>
        <a:srgbClr val="766752"/>
      </a:accent3>
      <a:accent4>
        <a:srgbClr val="A28578"/>
      </a:accent4>
      <a:accent5>
        <a:srgbClr val="6E736D"/>
      </a:accent5>
      <a:accent6>
        <a:srgbClr val="BE8366"/>
      </a:accent6>
      <a:hlink>
        <a:srgbClr val="B5714F"/>
      </a:hlink>
      <a:folHlink>
        <a:srgbClr val="7B6B4C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635</Words>
  <Application>Microsoft Office PowerPoint</Application>
  <PresentationFormat>Panoramiczny</PresentationFormat>
  <Paragraphs>106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Avenir Next LT Pro</vt:lpstr>
      <vt:lpstr>Avenir Next LT Pro Light</vt:lpstr>
      <vt:lpstr>Avenir Next LT Pro Light (Tekst podstawowy)</vt:lpstr>
      <vt:lpstr>Calibri</vt:lpstr>
      <vt:lpstr>Wingdings</vt:lpstr>
      <vt:lpstr>EncaseVTI</vt:lpstr>
      <vt:lpstr>Prezentacja programu PowerPoint</vt:lpstr>
      <vt:lpstr>Prezentacja programu PowerPoint</vt:lpstr>
      <vt:lpstr>Ośrodek Wsparcia Ekonomii Społecznej:</vt:lpstr>
      <vt:lpstr>Oferta OWES:</vt:lpstr>
      <vt:lpstr>Co to jest Przedsiębiorstwo Społeczne?</vt:lpstr>
      <vt:lpstr>Kto może założyć Przedsiębiorstwo Społeczne?</vt:lpstr>
      <vt:lpstr>Jaką formę prawną może mieć  Przedsiębiorstwo Społeczne?</vt:lpstr>
      <vt:lpstr>Ścieżka pozyskania dotacji dla nowych PS </vt:lpstr>
      <vt:lpstr>Potencjalny montaż finansowy przedsięwzięcia</vt:lpstr>
      <vt:lpstr>Potencjalny montaż finansowy przedsięwzięcia</vt:lpstr>
      <vt:lpstr>Branże w jakich najczęściej działają PS</vt:lpstr>
      <vt:lpstr>      Spółdzielnia socjalna Nad Dłubią</vt:lpstr>
      <vt:lpstr>    Spółdzielnia socjalna Kętucky </vt:lpstr>
      <vt:lpstr>    Stowarzyszenie Zdrowo na Widelcu</vt:lpstr>
      <vt:lpstr>                                        Baśniobór Sp. z o.o. </vt:lpstr>
      <vt:lpstr>   Linmarket non profit Sp. z o.o.</vt:lpstr>
      <vt:lpstr>   Spółdzielnia Socjalna Albert </vt:lpstr>
      <vt:lpstr>Prognozowany Harmonogram Naborów wniosków dotacyjnych prowadzony przez OWES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Przedsiębiorstwo społeczne w pigułce</dc:title>
  <dc:creator>Sebastian Pieczyrak</dc:creator>
  <cp:lastModifiedBy>Mariusz Lachor</cp:lastModifiedBy>
  <cp:revision>42</cp:revision>
  <dcterms:created xsi:type="dcterms:W3CDTF">2023-10-18T11:10:28Z</dcterms:created>
  <dcterms:modified xsi:type="dcterms:W3CDTF">2023-12-07T07:03:05Z</dcterms:modified>
</cp:coreProperties>
</file>